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70" r:id="rId15"/>
    <p:sldId id="269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1" r:id="rId27"/>
    <p:sldId id="272" r:id="rId28"/>
    <p:sldId id="287" r:id="rId29"/>
    <p:sldId id="288" r:id="rId30"/>
    <p:sldId id="289" r:id="rId31"/>
    <p:sldId id="290" r:id="rId32"/>
    <p:sldId id="274" r:id="rId33"/>
    <p:sldId id="291" r:id="rId34"/>
    <p:sldId id="292" r:id="rId35"/>
    <p:sldId id="293" r:id="rId36"/>
    <p:sldId id="294" r:id="rId37"/>
    <p:sldId id="295" r:id="rId38"/>
    <p:sldId id="299" r:id="rId39"/>
    <p:sldId id="300" r:id="rId40"/>
    <p:sldId id="301" r:id="rId41"/>
    <p:sldId id="302" r:id="rId42"/>
    <p:sldId id="308" r:id="rId43"/>
    <p:sldId id="304" r:id="rId44"/>
    <p:sldId id="296" r:id="rId45"/>
    <p:sldId id="297" r:id="rId46"/>
    <p:sldId id="298" r:id="rId47"/>
    <p:sldId id="306" r:id="rId48"/>
    <p:sldId id="305" r:id="rId49"/>
    <p:sldId id="307" r:id="rId50"/>
    <p:sldId id="309" r:id="rId51"/>
    <p:sldId id="311" r:id="rId52"/>
    <p:sldId id="312" r:id="rId53"/>
    <p:sldId id="313" r:id="rId54"/>
    <p:sldId id="314" r:id="rId55"/>
    <p:sldId id="316" r:id="rId56"/>
    <p:sldId id="317" r:id="rId57"/>
    <p:sldId id="318" r:id="rId58"/>
    <p:sldId id="319" r:id="rId59"/>
    <p:sldId id="320" r:id="rId60"/>
    <p:sldId id="32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Preventive medicine in </a:t>
            </a:r>
            <a:r>
              <a:rPr lang="en-US" dirty="0" smtClean="0"/>
              <a:t>obstetrics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of Community medicine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0135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MCH PROBLEMS- MALNUTRITION"/>
          <p:cNvPicPr>
            <a:picLocks noChangeAspect="1" noChangeArrowheads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INFECTION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IN" sz="1800" dirty="0" smtClean="0"/>
              <a:t>foetal </a:t>
            </a:r>
            <a:r>
              <a:rPr lang="en-IN" sz="1800" dirty="0"/>
              <a:t>growth retardation, </a:t>
            </a:r>
            <a:r>
              <a:rPr lang="en-IN" sz="1800" dirty="0" smtClean="0"/>
              <a:t>low </a:t>
            </a:r>
            <a:r>
              <a:rPr lang="en-IN" sz="1800" dirty="0"/>
              <a:t>birth </a:t>
            </a:r>
            <a:r>
              <a:rPr lang="en-IN" sz="1800" dirty="0" smtClean="0"/>
              <a:t>weight, </a:t>
            </a:r>
            <a:r>
              <a:rPr lang="en-IN" sz="1800" dirty="0" err="1" smtClean="0"/>
              <a:t>embryopathy</a:t>
            </a:r>
            <a:r>
              <a:rPr lang="en-IN" sz="1800" dirty="0" smtClean="0"/>
              <a:t>, </a:t>
            </a:r>
            <a:r>
              <a:rPr lang="en-IN" sz="1800" dirty="0"/>
              <a:t>abortion and </a:t>
            </a:r>
            <a:r>
              <a:rPr lang="en-IN" sz="1800" dirty="0" smtClean="0"/>
              <a:t>puerperal </a:t>
            </a:r>
            <a:r>
              <a:rPr lang="en-IN" sz="1800" dirty="0"/>
              <a:t>sepsis</a:t>
            </a:r>
            <a:r>
              <a:rPr lang="en-IN" sz="1800" dirty="0" smtClean="0"/>
              <a:t>.</a:t>
            </a:r>
          </a:p>
          <a:p>
            <a:r>
              <a:rPr lang="en-IN" sz="1800" dirty="0" smtClean="0"/>
              <a:t>Many women are </a:t>
            </a:r>
            <a:r>
              <a:rPr lang="en-IN" sz="1800" dirty="0"/>
              <a:t>infected with HIV, hepatitis B, </a:t>
            </a:r>
            <a:r>
              <a:rPr lang="en-IN" sz="1800" dirty="0" err="1"/>
              <a:t>cytomegalo</a:t>
            </a:r>
            <a:r>
              <a:rPr lang="en-IN" sz="1800" dirty="0"/>
              <a:t> </a:t>
            </a:r>
            <a:r>
              <a:rPr lang="en-IN" sz="1800" dirty="0" err="1" smtClean="0"/>
              <a:t>viruses,herpes</a:t>
            </a:r>
            <a:r>
              <a:rPr lang="en-IN" sz="1800" dirty="0" smtClean="0"/>
              <a:t> </a:t>
            </a:r>
            <a:r>
              <a:rPr lang="en-IN" sz="1800" dirty="0"/>
              <a:t>simplex virus or toxoplasma during pregnancy.</a:t>
            </a:r>
          </a:p>
          <a:p>
            <a:r>
              <a:rPr lang="en-IN" sz="1800" dirty="0" smtClean="0"/>
              <a:t>25 </a:t>
            </a:r>
            <a:r>
              <a:rPr lang="en-IN" sz="1800" dirty="0"/>
              <a:t>per cent of the women in </a:t>
            </a:r>
            <a:r>
              <a:rPr lang="en-IN" sz="1800" dirty="0" smtClean="0"/>
              <a:t>rural areas </a:t>
            </a:r>
            <a:r>
              <a:rPr lang="en-IN" sz="1800" dirty="0"/>
              <a:t>suffer at least one bout of urinary </a:t>
            </a:r>
            <a:r>
              <a:rPr lang="en-IN" sz="1800" dirty="0" smtClean="0"/>
              <a:t>infection.</a:t>
            </a:r>
            <a:endParaRPr lang="en-IN" sz="1800" i="1" dirty="0"/>
          </a:p>
          <a:p>
            <a:r>
              <a:rPr lang="en-IN" sz="1800" dirty="0" smtClean="0"/>
              <a:t>Children </a:t>
            </a:r>
            <a:r>
              <a:rPr lang="en-IN" sz="1800" dirty="0"/>
              <a:t>may be ill with debilitating diarrhoeal, </a:t>
            </a:r>
            <a:r>
              <a:rPr lang="en-IN" sz="1800" dirty="0" smtClean="0"/>
              <a:t>respiratory and </a:t>
            </a:r>
            <a:r>
              <a:rPr lang="en-IN" sz="1800" dirty="0"/>
              <a:t>skin infections for as much as a </a:t>
            </a:r>
            <a:r>
              <a:rPr lang="en-IN" sz="1800" i="1" dirty="0"/>
              <a:t>third </a:t>
            </a:r>
            <a:r>
              <a:rPr lang="en-IN" sz="1800" dirty="0"/>
              <a:t>of </a:t>
            </a:r>
            <a:r>
              <a:rPr lang="en-IN" sz="1800" i="1" dirty="0"/>
              <a:t>their first year </a:t>
            </a:r>
            <a:r>
              <a:rPr lang="en-IN" sz="1800" i="1" dirty="0" smtClean="0"/>
              <a:t>of life.</a:t>
            </a:r>
          </a:p>
          <a:p>
            <a:r>
              <a:rPr lang="en-IN" sz="1800" i="1" dirty="0" smtClean="0"/>
              <a:t> </a:t>
            </a:r>
            <a:r>
              <a:rPr lang="en-IN" sz="1800" dirty="0"/>
              <a:t>In some regions, the situation is further aggravated </a:t>
            </a:r>
            <a:r>
              <a:rPr lang="en-IN" sz="1800" dirty="0" smtClean="0"/>
              <a:t>by such </a:t>
            </a:r>
            <a:r>
              <a:rPr lang="en-IN" sz="1800" dirty="0"/>
              <a:t>chronic infections as malaria and tuberculosis. </a:t>
            </a:r>
            <a:endParaRPr lang="en-IN" sz="1800" dirty="0" smtClean="0"/>
          </a:p>
          <a:p>
            <a:r>
              <a:rPr lang="en-IN" sz="1800" dirty="0" smtClean="0"/>
              <a:t>The</a:t>
            </a:r>
            <a:r>
              <a:rPr lang="en-IN" sz="1800" dirty="0"/>
              <a:t> </a:t>
            </a:r>
            <a:r>
              <a:rPr lang="en-IN" sz="1800" dirty="0" smtClean="0"/>
              <a:t>occurrence </a:t>
            </a:r>
            <a:r>
              <a:rPr lang="en-IN" sz="1800" dirty="0"/>
              <a:t>of multiple and frequent infections </a:t>
            </a:r>
            <a:r>
              <a:rPr lang="en-IN" sz="1800" dirty="0" smtClean="0"/>
              <a:t>may precipitate </a:t>
            </a:r>
            <a:r>
              <a:rPr lang="en-IN" sz="1800" dirty="0"/>
              <a:t>in the children a severe </a:t>
            </a:r>
            <a:r>
              <a:rPr lang="en-IN" sz="1800" dirty="0" smtClean="0"/>
              <a:t>protein-energy malnutrition </a:t>
            </a:r>
            <a:r>
              <a:rPr lang="en-IN" sz="1800" dirty="0"/>
              <a:t>and anaemia. </a:t>
            </a:r>
            <a:endParaRPr lang="en-IN" sz="1800" dirty="0" smtClean="0"/>
          </a:p>
          <a:p>
            <a:r>
              <a:rPr lang="en-IN" sz="1800" dirty="0" smtClean="0"/>
              <a:t>children in developing </a:t>
            </a:r>
            <a:r>
              <a:rPr lang="en-IN" sz="1800" dirty="0"/>
              <a:t>areas need to be immunized against </a:t>
            </a:r>
            <a:r>
              <a:rPr lang="en-IN" sz="1800" dirty="0" smtClean="0"/>
              <a:t>six infections namely </a:t>
            </a:r>
            <a:r>
              <a:rPr lang="en-IN" sz="1800" dirty="0" smtClean="0">
                <a:solidFill>
                  <a:srgbClr val="FF0000"/>
                </a:solidFill>
              </a:rPr>
              <a:t>tuberculosis</a:t>
            </a:r>
            <a:r>
              <a:rPr lang="en-IN" sz="1800" dirty="0">
                <a:solidFill>
                  <a:srgbClr val="FF0000"/>
                </a:solidFill>
              </a:rPr>
              <a:t>, diphtheria, whooping </a:t>
            </a:r>
            <a:r>
              <a:rPr lang="en-IN" sz="1800" dirty="0" smtClean="0">
                <a:solidFill>
                  <a:srgbClr val="FF0000"/>
                </a:solidFill>
              </a:rPr>
              <a:t>cough, tetanus</a:t>
            </a:r>
            <a:r>
              <a:rPr lang="en-IN" sz="1800" dirty="0">
                <a:solidFill>
                  <a:srgbClr val="FF0000"/>
                </a:solidFill>
              </a:rPr>
              <a:t>, measles and polio. </a:t>
            </a:r>
            <a:endParaRPr lang="en-IN" sz="1800" dirty="0" smtClean="0">
              <a:solidFill>
                <a:srgbClr val="FF0000"/>
              </a:solidFill>
            </a:endParaRPr>
          </a:p>
          <a:p>
            <a:r>
              <a:rPr lang="en-IN" sz="1800" dirty="0" smtClean="0"/>
              <a:t>In  India, have </a:t>
            </a:r>
            <a:r>
              <a:rPr lang="en-IN" sz="1800" dirty="0"/>
              <a:t>adopted the </a:t>
            </a:r>
            <a:r>
              <a:rPr lang="en-IN" sz="1800" dirty="0">
                <a:solidFill>
                  <a:srgbClr val="FF0000"/>
                </a:solidFill>
              </a:rPr>
              <a:t>WHO Expanded Programme </a:t>
            </a:r>
            <a:r>
              <a:rPr lang="en-IN" sz="1800" dirty="0" smtClean="0">
                <a:solidFill>
                  <a:srgbClr val="FF0000"/>
                </a:solidFill>
              </a:rPr>
              <a:t>on Immunization </a:t>
            </a:r>
            <a:r>
              <a:rPr lang="en-IN" sz="1800" dirty="0"/>
              <a:t>as part of everyday MCH care. </a:t>
            </a:r>
            <a:endParaRPr lang="en-IN" sz="1800" dirty="0" smtClean="0"/>
          </a:p>
          <a:p>
            <a:r>
              <a:rPr lang="en-IN" sz="1800" dirty="0" smtClean="0">
                <a:solidFill>
                  <a:srgbClr val="FF0000"/>
                </a:solidFill>
              </a:rPr>
              <a:t>Tetanus toxoid </a:t>
            </a:r>
            <a:r>
              <a:rPr lang="en-IN" sz="1800" dirty="0" smtClean="0"/>
              <a:t>application </a:t>
            </a:r>
            <a:r>
              <a:rPr lang="en-IN" sz="1800" dirty="0"/>
              <a:t>during pregnancy has also been taken up.</a:t>
            </a:r>
          </a:p>
          <a:p>
            <a:r>
              <a:rPr lang="en-IN" sz="1800" dirty="0"/>
              <a:t>Education of mothers in medical measures such as </a:t>
            </a:r>
            <a:r>
              <a:rPr lang="en-IN" sz="1800" dirty="0" smtClean="0"/>
              <a:t>oral rehydration </a:t>
            </a:r>
            <a:r>
              <a:rPr lang="en-IN" sz="1800" dirty="0"/>
              <a:t>in diarrhoea and febrile diseases is being tried.</a:t>
            </a:r>
          </a:p>
          <a:p>
            <a:r>
              <a:rPr lang="en-IN" sz="1800" dirty="0" smtClean="0"/>
              <a:t>personal hygiene </a:t>
            </a:r>
            <a:r>
              <a:rPr lang="en-IN" sz="1800" dirty="0"/>
              <a:t>and appropriate sanitation measures, particularly </a:t>
            </a:r>
            <a:r>
              <a:rPr lang="en-IN" sz="1800" dirty="0" smtClean="0"/>
              <a:t>in and </a:t>
            </a:r>
            <a:r>
              <a:rPr lang="en-IN" sz="1800" dirty="0"/>
              <a:t>around the home, are essential pre-requisites for </a:t>
            </a:r>
            <a:r>
              <a:rPr lang="en-IN" sz="1800" dirty="0" smtClean="0"/>
              <a:t>the control </a:t>
            </a:r>
            <a:r>
              <a:rPr lang="en-IN" sz="1800" dirty="0"/>
              <a:t>of the most common infections and </a:t>
            </a:r>
            <a:r>
              <a:rPr lang="en-IN" sz="1800" dirty="0" smtClean="0"/>
              <a:t>parasitic diseases</a:t>
            </a:r>
            <a:r>
              <a:rPr lang="en-IN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847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MCH PROBLEM- UNCONTROLLED REPROD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OBJECTIVES OF M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OBJECTIVES- ANTENATAL C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OBJECTIVES- ANTENATAL C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62484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533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ANTENATAL CARE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IN" i="1" dirty="0"/>
              <a:t>PREVENTIVE SERVICES FOR MOTHERS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70000" lnSpcReduction="20000"/>
          </a:bodyPr>
          <a:lstStyle/>
          <a:p>
            <a:r>
              <a:rPr lang="en-IN" b="1" dirty="0" smtClean="0"/>
              <a:t>History-taking</a:t>
            </a:r>
          </a:p>
          <a:p>
            <a:pPr marL="514350" indent="-514350">
              <a:buAutoNum type="arabicParenBoth"/>
            </a:pPr>
            <a:r>
              <a:rPr lang="en-IN" dirty="0" smtClean="0"/>
              <a:t>Confirm the pregnancy </a:t>
            </a:r>
          </a:p>
          <a:p>
            <a:pPr marL="514350" indent="-514350">
              <a:buAutoNum type="arabicParenBoth"/>
            </a:pPr>
            <a:r>
              <a:rPr lang="en-IN" dirty="0" smtClean="0"/>
              <a:t> </a:t>
            </a:r>
            <a:r>
              <a:rPr lang="en-IN" dirty="0"/>
              <a:t>Identify whether there were complications </a:t>
            </a:r>
            <a:r>
              <a:rPr lang="en-IN" dirty="0" smtClean="0"/>
              <a:t>during any </a:t>
            </a:r>
            <a:r>
              <a:rPr lang="en-IN" dirty="0"/>
              <a:t>previous </a:t>
            </a:r>
            <a:r>
              <a:rPr lang="en-IN" dirty="0" smtClean="0"/>
              <a:t>pregnancy</a:t>
            </a:r>
          </a:p>
          <a:p>
            <a:pPr marL="514350" indent="-514350">
              <a:buAutoNum type="arabicParenBoth"/>
            </a:pPr>
            <a:r>
              <a:rPr lang="en-IN" dirty="0" smtClean="0"/>
              <a:t>Identify </a:t>
            </a:r>
            <a:r>
              <a:rPr lang="en-IN" dirty="0"/>
              <a:t>any current </a:t>
            </a:r>
            <a:r>
              <a:rPr lang="en-IN" dirty="0" smtClean="0"/>
              <a:t>medical/ surgical </a:t>
            </a:r>
            <a:r>
              <a:rPr lang="en-IN" dirty="0"/>
              <a:t>or obstetric condition(s) that may complicate </a:t>
            </a:r>
            <a:r>
              <a:rPr lang="en-IN" dirty="0" smtClean="0"/>
              <a:t>the present </a:t>
            </a:r>
            <a:r>
              <a:rPr lang="en-IN" dirty="0"/>
              <a:t>pregnancy; </a:t>
            </a:r>
            <a:endParaRPr lang="en-IN" dirty="0" smtClean="0"/>
          </a:p>
          <a:p>
            <a:pPr marL="514350" indent="-514350">
              <a:buAutoNum type="arabicParenBoth"/>
            </a:pPr>
            <a:r>
              <a:rPr lang="en-IN" dirty="0" smtClean="0"/>
              <a:t>Record </a:t>
            </a:r>
            <a:r>
              <a:rPr lang="en-IN" dirty="0"/>
              <a:t>the date of 1st day of </a:t>
            </a:r>
            <a:r>
              <a:rPr lang="en-IN" dirty="0" smtClean="0"/>
              <a:t>last menstrual </a:t>
            </a:r>
            <a:r>
              <a:rPr lang="en-IN" dirty="0"/>
              <a:t>period and calculate the expected date of </a:t>
            </a:r>
            <a:r>
              <a:rPr lang="en-IN" dirty="0" smtClean="0"/>
              <a:t>delivery </a:t>
            </a:r>
          </a:p>
          <a:p>
            <a:pPr marL="514350" indent="-514350">
              <a:buAutoNum type="arabicParenBoth"/>
            </a:pPr>
            <a:r>
              <a:rPr lang="en-IN" dirty="0" smtClean="0"/>
              <a:t>Record </a:t>
            </a:r>
            <a:r>
              <a:rPr lang="en-IN" dirty="0"/>
              <a:t>symptoms </a:t>
            </a:r>
            <a:r>
              <a:rPr lang="en-IN" dirty="0" smtClean="0"/>
              <a:t>indicating complications</a:t>
            </a:r>
            <a:r>
              <a:rPr lang="en-IN" dirty="0"/>
              <a:t>, e.g. fever, persisting vomiting, </a:t>
            </a:r>
            <a:r>
              <a:rPr lang="en-IN" dirty="0" smtClean="0"/>
              <a:t>abnormal vaginal </a:t>
            </a:r>
            <a:r>
              <a:rPr lang="en-IN" dirty="0"/>
              <a:t>discharge or bleeding, palpitation, easy </a:t>
            </a:r>
            <a:r>
              <a:rPr lang="en-IN" dirty="0" smtClean="0"/>
              <a:t>fatigability, breathlessness </a:t>
            </a:r>
            <a:r>
              <a:rPr lang="en-IN" dirty="0"/>
              <a:t>at rest or on mild exertion, </a:t>
            </a:r>
            <a:r>
              <a:rPr lang="en-IN" dirty="0" smtClean="0"/>
              <a:t>generalized swelling </a:t>
            </a:r>
            <a:r>
              <a:rPr lang="en-IN" dirty="0"/>
              <a:t>in the body, severe headache and blurring of </a:t>
            </a:r>
            <a:r>
              <a:rPr lang="en-IN" dirty="0" smtClean="0"/>
              <a:t>vision, burning </a:t>
            </a:r>
            <a:r>
              <a:rPr lang="en-IN" dirty="0"/>
              <a:t>in passing urine, decreased or absent </a:t>
            </a:r>
            <a:r>
              <a:rPr lang="en-IN" dirty="0" smtClean="0"/>
              <a:t>foetal movements </a:t>
            </a:r>
            <a:r>
              <a:rPr lang="en-IN" dirty="0"/>
              <a:t>etc; </a:t>
            </a:r>
            <a:endParaRPr lang="en-IN" dirty="0" smtClean="0"/>
          </a:p>
          <a:p>
            <a:pPr marL="514350" indent="-514350">
              <a:buAutoNum type="arabicParenBoth"/>
            </a:pPr>
            <a:r>
              <a:rPr lang="en-IN" dirty="0" smtClean="0"/>
              <a:t>History </a:t>
            </a:r>
            <a:r>
              <a:rPr lang="en-IN" dirty="0"/>
              <a:t>of any current systemic </a:t>
            </a:r>
            <a:r>
              <a:rPr lang="en-IN" dirty="0" smtClean="0"/>
              <a:t>illness, e.g</a:t>
            </a:r>
            <a:r>
              <a:rPr lang="en-IN" dirty="0"/>
              <a:t>., hypertension, diabetes, heart disease, </a:t>
            </a:r>
            <a:r>
              <a:rPr lang="en-IN" dirty="0" smtClean="0"/>
              <a:t>tuberculosis, renal </a:t>
            </a:r>
            <a:r>
              <a:rPr lang="en-IN" dirty="0"/>
              <a:t>disease, epilepsy, asthma, jaundice, </a:t>
            </a:r>
            <a:r>
              <a:rPr lang="en-IN" dirty="0" smtClean="0"/>
              <a:t>malaria, reproductive </a:t>
            </a:r>
            <a:r>
              <a:rPr lang="en-IN" dirty="0"/>
              <a:t>tract infection,· STD, HIV/AIDS etc. </a:t>
            </a:r>
            <a:r>
              <a:rPr lang="en-IN" dirty="0" smtClean="0"/>
              <a:t>Record family </a:t>
            </a:r>
            <a:r>
              <a:rPr lang="en-IN" dirty="0"/>
              <a:t>history of hypertension, diabetes, tuberculosis, </a:t>
            </a:r>
            <a:r>
              <a:rPr lang="en-IN" dirty="0" smtClean="0"/>
              <a:t>and </a:t>
            </a:r>
            <a:r>
              <a:rPr lang="en-IN" dirty="0" err="1" smtClean="0"/>
              <a:t>thalassaemia</a:t>
            </a:r>
            <a:r>
              <a:rPr lang="en-IN" dirty="0"/>
              <a:t>. Family history of twins or </a:t>
            </a:r>
            <a:r>
              <a:rPr lang="en-IN" dirty="0" smtClean="0"/>
              <a:t>congenital malformation</a:t>
            </a:r>
            <a:r>
              <a:rPr lang="en-IN" dirty="0"/>
              <a:t>; and </a:t>
            </a:r>
            <a:endParaRPr lang="en-IN" dirty="0" smtClean="0"/>
          </a:p>
          <a:p>
            <a:pPr marL="514350" indent="-514350">
              <a:buAutoNum type="arabicParenBoth"/>
            </a:pPr>
            <a:r>
              <a:rPr lang="en-IN" dirty="0" smtClean="0"/>
              <a:t>History </a:t>
            </a:r>
            <a:r>
              <a:rPr lang="en-IN" dirty="0"/>
              <a:t>of drug allergies and </a:t>
            </a:r>
            <a:r>
              <a:rPr lang="en-IN" dirty="0" smtClean="0"/>
              <a:t>habit forming </a:t>
            </a:r>
            <a:r>
              <a:rPr lang="en-IN" dirty="0"/>
              <a:t>drugs.</a:t>
            </a:r>
          </a:p>
        </p:txBody>
      </p:sp>
    </p:spTree>
    <p:extLst>
      <p:ext uri="{BB962C8B-B14F-4D97-AF65-F5344CB8AC3E}">
        <p14:creationId xmlns:p14="http://schemas.microsoft.com/office/powerpoint/2010/main" xmlns="" val="290488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Physical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i="1" dirty="0" smtClean="0"/>
              <a:t>I) Pallor </a:t>
            </a:r>
            <a:r>
              <a:rPr lang="en-IN" i="1" dirty="0"/>
              <a:t>: </a:t>
            </a:r>
            <a:r>
              <a:rPr lang="en-IN" dirty="0"/>
              <a:t>Presence of pallor indicates anaemia. </a:t>
            </a:r>
            <a:r>
              <a:rPr lang="en-IN" dirty="0" smtClean="0"/>
              <a:t>The woman </a:t>
            </a:r>
            <a:r>
              <a:rPr lang="en-IN" dirty="0"/>
              <a:t>should be examined for pallor at each visit.</a:t>
            </a:r>
          </a:p>
          <a:p>
            <a:r>
              <a:rPr lang="en-IN" dirty="0"/>
              <a:t>Examine woman's conjunctiva, nails, tongue, </a:t>
            </a:r>
            <a:r>
              <a:rPr lang="en-IN" dirty="0" smtClean="0"/>
              <a:t>oral mucosa </a:t>
            </a:r>
            <a:r>
              <a:rPr lang="en-IN" dirty="0"/>
              <a:t>and palms. </a:t>
            </a:r>
            <a:endParaRPr lang="en-IN" dirty="0" smtClean="0"/>
          </a:p>
          <a:p>
            <a:r>
              <a:rPr lang="en-IN" dirty="0" smtClean="0"/>
              <a:t>Pallor </a:t>
            </a:r>
            <a:r>
              <a:rPr lang="en-IN" dirty="0"/>
              <a:t>should be co-related </a:t>
            </a:r>
            <a:r>
              <a:rPr lang="en-IN" dirty="0" smtClean="0"/>
              <a:t>with haemoglobin </a:t>
            </a:r>
            <a:r>
              <a:rPr lang="en-IN" dirty="0"/>
              <a:t>estimation.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6152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i="1" dirty="0" smtClean="0"/>
              <a:t>2) Pulse </a:t>
            </a:r>
            <a:r>
              <a:rPr lang="en-IN" i="1" dirty="0"/>
              <a:t>: </a:t>
            </a:r>
            <a:r>
              <a:rPr lang="en-IN" dirty="0"/>
              <a:t>The normal pulse rate is </a:t>
            </a:r>
            <a:r>
              <a:rPr lang="en-IN" dirty="0">
                <a:solidFill>
                  <a:srgbClr val="FF0000"/>
                </a:solidFill>
              </a:rPr>
              <a:t>60 to 90 </a:t>
            </a:r>
            <a:r>
              <a:rPr lang="en-IN" dirty="0"/>
              <a:t>beats </a:t>
            </a:r>
            <a:r>
              <a:rPr lang="en-IN" dirty="0" smtClean="0"/>
              <a:t>per minute</a:t>
            </a:r>
            <a:r>
              <a:rPr lang="en-IN" dirty="0"/>
              <a:t>. If the pulse rate is persistently low or high, </a:t>
            </a:r>
            <a:r>
              <a:rPr lang="en-IN" dirty="0" smtClean="0"/>
              <a:t>with or </a:t>
            </a:r>
            <a:r>
              <a:rPr lang="en-IN" dirty="0"/>
              <a:t>without other symptoms, the woman needs </a:t>
            </a:r>
            <a:r>
              <a:rPr lang="en-IN" dirty="0" smtClean="0"/>
              <a:t>medical attention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 smtClean="0"/>
              <a:t>3) </a:t>
            </a:r>
            <a:r>
              <a:rPr lang="en-IN" i="1" dirty="0" smtClean="0"/>
              <a:t>Respiratory </a:t>
            </a:r>
            <a:r>
              <a:rPr lang="en-IN" i="1" dirty="0"/>
              <a:t>rate : </a:t>
            </a:r>
            <a:r>
              <a:rPr lang="en-IN" dirty="0"/>
              <a:t>It is important to check the </a:t>
            </a:r>
            <a:r>
              <a:rPr lang="en-IN" dirty="0" smtClean="0"/>
              <a:t>respiratory rate</a:t>
            </a:r>
            <a:r>
              <a:rPr lang="en-IN" dirty="0"/>
              <a:t>, especially if the woman complaints </a:t>
            </a:r>
            <a:r>
              <a:rPr lang="en-IN" dirty="0" smtClean="0"/>
              <a:t>of breathlessness</a:t>
            </a:r>
            <a:r>
              <a:rPr lang="en-IN" dirty="0"/>
              <a:t>. Normal respiratory rate is </a:t>
            </a:r>
            <a:r>
              <a:rPr lang="en-IN" dirty="0">
                <a:solidFill>
                  <a:srgbClr val="FF0000"/>
                </a:solidFill>
              </a:rPr>
              <a:t>18-20</a:t>
            </a:r>
            <a:r>
              <a:rPr lang="en-IN" dirty="0"/>
              <a:t> </a:t>
            </a:r>
            <a:r>
              <a:rPr lang="en-IN" dirty="0" smtClean="0"/>
              <a:t>breaths per </a:t>
            </a:r>
            <a:r>
              <a:rPr lang="en-IN" dirty="0"/>
              <a:t>minute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4) </a:t>
            </a:r>
            <a:r>
              <a:rPr lang="en-IN" i="1" dirty="0" smtClean="0"/>
              <a:t>Oedema </a:t>
            </a:r>
            <a:r>
              <a:rPr lang="en-IN" i="1" dirty="0"/>
              <a:t>: </a:t>
            </a:r>
            <a:r>
              <a:rPr lang="en-IN" dirty="0"/>
              <a:t>Oedema (swelling), which appears in </a:t>
            </a:r>
            <a:r>
              <a:rPr lang="en-IN" dirty="0" smtClean="0"/>
              <a:t>the </a:t>
            </a:r>
            <a:r>
              <a:rPr lang="en-IN" dirty="0" smtClean="0">
                <a:solidFill>
                  <a:srgbClr val="FF0000"/>
                </a:solidFill>
              </a:rPr>
              <a:t>evening </a:t>
            </a:r>
            <a:r>
              <a:rPr lang="en-IN" dirty="0">
                <a:solidFill>
                  <a:srgbClr val="FF0000"/>
                </a:solidFill>
              </a:rPr>
              <a:t>and disappears in the morning after a full </a:t>
            </a:r>
            <a:r>
              <a:rPr lang="en-IN" dirty="0" smtClean="0">
                <a:solidFill>
                  <a:srgbClr val="FF0000"/>
                </a:solidFill>
              </a:rPr>
              <a:t>night's sleep</a:t>
            </a:r>
            <a:r>
              <a:rPr lang="en-IN" dirty="0">
                <a:solidFill>
                  <a:srgbClr val="FF0000"/>
                </a:solidFill>
              </a:rPr>
              <a:t>, </a:t>
            </a:r>
            <a:r>
              <a:rPr lang="en-IN" dirty="0"/>
              <a:t>could be a normal manifestation of </a:t>
            </a:r>
            <a:r>
              <a:rPr lang="en-IN" dirty="0" smtClean="0"/>
              <a:t>pregnancy. Any </a:t>
            </a:r>
            <a:r>
              <a:rPr lang="en-IN" dirty="0"/>
              <a:t>oedema of the face, hands, abdominal wall </a:t>
            </a:r>
            <a:r>
              <a:rPr lang="en-IN" dirty="0" smtClean="0"/>
              <a:t>and vulva </a:t>
            </a:r>
            <a:r>
              <a:rPr lang="en-IN" dirty="0"/>
              <a:t>is </a:t>
            </a:r>
            <a:r>
              <a:rPr lang="en-IN" dirty="0" smtClean="0"/>
              <a:t>abnormal </a:t>
            </a:r>
            <a:r>
              <a:rPr lang="en-IN" dirty="0"/>
              <a:t>If there is oedema in association </a:t>
            </a:r>
            <a:r>
              <a:rPr lang="en-IN" dirty="0" smtClean="0"/>
              <a:t>with high blood </a:t>
            </a:r>
            <a:r>
              <a:rPr lang="en-IN" dirty="0"/>
              <a:t>pressure, heart disease, anaemia or </a:t>
            </a:r>
            <a:r>
              <a:rPr lang="en-IN" dirty="0" smtClean="0"/>
              <a:t>proteinuria, the </a:t>
            </a:r>
            <a:r>
              <a:rPr lang="en-IN" dirty="0"/>
              <a:t>woman should be referred to the medical officer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891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dirty="0"/>
              <a:t>5. </a:t>
            </a:r>
            <a:r>
              <a:rPr lang="en-IN" i="1" dirty="0"/>
              <a:t>Blood pressure</a:t>
            </a:r>
            <a:r>
              <a:rPr lang="en-IN" i="1" dirty="0" smtClean="0"/>
              <a:t>:</a:t>
            </a:r>
          </a:p>
          <a:p>
            <a:r>
              <a:rPr lang="en-IN" i="1" dirty="0" smtClean="0"/>
              <a:t> </a:t>
            </a:r>
            <a:r>
              <a:rPr lang="en-IN" dirty="0"/>
              <a:t>Measure the woman's blood pressure </a:t>
            </a:r>
            <a:r>
              <a:rPr lang="en-IN" dirty="0" smtClean="0"/>
              <a:t>at every </a:t>
            </a:r>
            <a:r>
              <a:rPr lang="en-IN" dirty="0"/>
              <a:t>visit. </a:t>
            </a:r>
            <a:endParaRPr lang="en-IN" dirty="0" smtClean="0"/>
          </a:p>
          <a:p>
            <a:r>
              <a:rPr lang="en-IN" dirty="0" smtClean="0"/>
              <a:t>Hypertension </a:t>
            </a:r>
            <a:r>
              <a:rPr lang="en-IN" dirty="0"/>
              <a:t>is diagnosed </a:t>
            </a:r>
            <a:r>
              <a:rPr lang="en-IN" dirty="0" smtClean="0"/>
              <a:t>when two </a:t>
            </a:r>
            <a:r>
              <a:rPr lang="en-IN" dirty="0"/>
              <a:t>consecutive readings taken four hours or more </a:t>
            </a:r>
            <a:r>
              <a:rPr lang="en-IN" dirty="0" smtClean="0"/>
              <a:t>apart show </a:t>
            </a:r>
            <a:r>
              <a:rPr lang="en-IN" dirty="0"/>
              <a:t>the systolic blood pressure to be 140 mmHg </a:t>
            </a:r>
            <a:r>
              <a:rPr lang="en-IN" dirty="0" smtClean="0"/>
              <a:t>or more </a:t>
            </a:r>
            <a:r>
              <a:rPr lang="en-IN" dirty="0"/>
              <a:t>and/or the diastolic blood pressure to be 90 </a:t>
            </a:r>
            <a:r>
              <a:rPr lang="en-IN" dirty="0" smtClean="0"/>
              <a:t>mmHg or </a:t>
            </a:r>
            <a:r>
              <a:rPr lang="en-IN" dirty="0"/>
              <a:t>more. </a:t>
            </a:r>
            <a:endParaRPr lang="en-IN" dirty="0" smtClean="0"/>
          </a:p>
          <a:p>
            <a:r>
              <a:rPr lang="en-IN" dirty="0" smtClean="0"/>
              <a:t>Pregnancy-Induced </a:t>
            </a:r>
            <a:r>
              <a:rPr lang="en-IN" dirty="0"/>
              <a:t>Hypertension (PIH) </a:t>
            </a:r>
            <a:r>
              <a:rPr lang="en-IN" dirty="0" smtClean="0"/>
              <a:t>and/or chronic </a:t>
            </a:r>
            <a:r>
              <a:rPr lang="en-IN" dirty="0"/>
              <a:t>hypertension. </a:t>
            </a:r>
            <a:endParaRPr lang="en-IN" dirty="0" smtClean="0"/>
          </a:p>
          <a:p>
            <a:r>
              <a:rPr lang="en-IN" dirty="0"/>
              <a:t>C</a:t>
            </a:r>
            <a:r>
              <a:rPr lang="en-IN" dirty="0" smtClean="0"/>
              <a:t>heck </a:t>
            </a:r>
            <a:r>
              <a:rPr lang="en-IN" dirty="0"/>
              <a:t>her urine for the presence of albumin.</a:t>
            </a:r>
          </a:p>
          <a:p>
            <a:r>
              <a:rPr lang="en-IN" dirty="0"/>
              <a:t>The presence of albumin ( + 2) together with high </a:t>
            </a:r>
            <a:r>
              <a:rPr lang="en-IN" dirty="0" smtClean="0"/>
              <a:t>blood pressure </a:t>
            </a:r>
            <a:r>
              <a:rPr lang="en-IN" dirty="0"/>
              <a:t>is sufficient to categorize her as </a:t>
            </a:r>
            <a:r>
              <a:rPr lang="en-IN" dirty="0" smtClean="0"/>
              <a:t>having pre-</a:t>
            </a:r>
            <a:r>
              <a:rPr lang="en-IN" dirty="0" err="1" smtClean="0"/>
              <a:t>eclampsia</a:t>
            </a:r>
            <a:r>
              <a:rPr lang="en-IN" dirty="0"/>
              <a:t>. Refer her to the MO immediately. </a:t>
            </a:r>
            <a:endParaRPr lang="en-IN" dirty="0" smtClean="0"/>
          </a:p>
          <a:p>
            <a:r>
              <a:rPr lang="en-IN" dirty="0" smtClean="0"/>
              <a:t>If</a:t>
            </a:r>
            <a:r>
              <a:rPr lang="en-IN" dirty="0"/>
              <a:t> </a:t>
            </a:r>
            <a:r>
              <a:rPr lang="en-IN" dirty="0" smtClean="0"/>
              <a:t>the </a:t>
            </a:r>
            <a:r>
              <a:rPr lang="en-IN" dirty="0"/>
              <a:t>diastolic blood pressure of the woman is </a:t>
            </a:r>
            <a:r>
              <a:rPr lang="en-IN" dirty="0" smtClean="0"/>
              <a:t>above 110 </a:t>
            </a:r>
            <a:r>
              <a:rPr lang="en-IN" dirty="0"/>
              <a:t>mmHg, it is a danger sign that points </a:t>
            </a:r>
            <a:r>
              <a:rPr lang="en-IN" dirty="0" smtClean="0"/>
              <a:t>towards imminent </a:t>
            </a:r>
            <a:r>
              <a:rPr lang="en-IN" dirty="0" err="1"/>
              <a:t>eclampsia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If the </a:t>
            </a:r>
            <a:r>
              <a:rPr lang="en-IN" dirty="0"/>
              <a:t>woman has high blood pressure but no </a:t>
            </a:r>
            <a:r>
              <a:rPr lang="en-IN" dirty="0" smtClean="0"/>
              <a:t>urine albumin</a:t>
            </a:r>
            <a:r>
              <a:rPr lang="en-IN" dirty="0"/>
              <a:t>, she should be referred to the MO at 24x7 PHC.</a:t>
            </a:r>
          </a:p>
          <a:p>
            <a:r>
              <a:rPr lang="en-IN" dirty="0"/>
              <a:t>A woman with PIH, pre-</a:t>
            </a:r>
            <a:r>
              <a:rPr lang="en-IN" dirty="0" err="1"/>
              <a:t>eclampsia</a:t>
            </a:r>
            <a:r>
              <a:rPr lang="en-IN" dirty="0"/>
              <a:t> or </a:t>
            </a:r>
            <a:r>
              <a:rPr lang="en-IN" dirty="0" smtClean="0"/>
              <a:t>imminent </a:t>
            </a:r>
            <a:r>
              <a:rPr lang="en-IN" dirty="0" err="1" smtClean="0"/>
              <a:t>eclampsia</a:t>
            </a:r>
            <a:r>
              <a:rPr lang="en-IN" dirty="0" smtClean="0"/>
              <a:t> </a:t>
            </a:r>
            <a:r>
              <a:rPr lang="en-IN" dirty="0"/>
              <a:t>requires hospitalization and </a:t>
            </a:r>
            <a:r>
              <a:rPr lang="en-IN" dirty="0" smtClean="0"/>
              <a:t>supervised treatment </a:t>
            </a:r>
            <a:r>
              <a:rPr lang="en-IN" dirty="0"/>
              <a:t>at a 24-hour PHC/FRU.</a:t>
            </a:r>
          </a:p>
        </p:txBody>
      </p:sp>
    </p:spTree>
    <p:extLst>
      <p:ext uri="{BB962C8B-B14F-4D97-AF65-F5344CB8AC3E}">
        <p14:creationId xmlns:p14="http://schemas.microsoft.com/office/powerpoint/2010/main" xmlns="" val="411446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759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248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i="1" dirty="0" smtClean="0"/>
              <a:t>6) Weight </a:t>
            </a:r>
            <a:r>
              <a:rPr lang="en-IN" i="1" dirty="0"/>
              <a:t>: </a:t>
            </a:r>
            <a:endParaRPr lang="en-IN" i="1" dirty="0" smtClean="0"/>
          </a:p>
          <a:p>
            <a:pPr algn="just"/>
            <a:r>
              <a:rPr lang="en-IN" dirty="0" smtClean="0"/>
              <a:t>A </a:t>
            </a:r>
            <a:r>
              <a:rPr lang="en-IN" dirty="0"/>
              <a:t>pregnant woman's weight should be taken </a:t>
            </a:r>
            <a:r>
              <a:rPr lang="en-IN" dirty="0" smtClean="0"/>
              <a:t>at each </a:t>
            </a:r>
            <a:r>
              <a:rPr lang="en-IN" dirty="0"/>
              <a:t>visit.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·weight taken during the first </a:t>
            </a:r>
            <a:r>
              <a:rPr lang="en-IN" dirty="0" smtClean="0"/>
              <a:t>visit/ registration </a:t>
            </a:r>
            <a:r>
              <a:rPr lang="en-IN" dirty="0"/>
              <a:t>should be treated as the baseline weight.</a:t>
            </a:r>
          </a:p>
          <a:p>
            <a:pPr algn="just"/>
            <a:r>
              <a:rPr lang="en-IN" dirty="0"/>
              <a:t>Normally, a woman should gain </a:t>
            </a:r>
            <a:r>
              <a:rPr lang="en-IN" dirty="0">
                <a:solidFill>
                  <a:srgbClr val="FF0000"/>
                </a:solidFill>
              </a:rPr>
              <a:t>9-11</a:t>
            </a:r>
            <a:r>
              <a:rPr lang="en-IN" dirty="0"/>
              <a:t> kg during </a:t>
            </a:r>
            <a:r>
              <a:rPr lang="en-IN" dirty="0" smtClean="0"/>
              <a:t>her pregnancy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Ideally </a:t>
            </a:r>
            <a:r>
              <a:rPr lang="en-IN" dirty="0"/>
              <a:t>after the first trimester, a </a:t>
            </a:r>
            <a:r>
              <a:rPr lang="en-IN" dirty="0" smtClean="0"/>
              <a:t>pregnant woman </a:t>
            </a:r>
            <a:r>
              <a:rPr lang="en-IN" dirty="0"/>
              <a:t>gains around </a:t>
            </a:r>
            <a:r>
              <a:rPr lang="en-IN" dirty="0">
                <a:solidFill>
                  <a:srgbClr val="FF0000"/>
                </a:solidFill>
              </a:rPr>
              <a:t>2 kg every </a:t>
            </a:r>
            <a:r>
              <a:rPr lang="en-IN" dirty="0" smtClean="0">
                <a:solidFill>
                  <a:srgbClr val="FF0000"/>
                </a:solidFill>
              </a:rPr>
              <a:t>month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She </a:t>
            </a:r>
            <a:r>
              <a:rPr lang="en-IN" dirty="0"/>
              <a:t>needs to be put on food </a:t>
            </a:r>
            <a:r>
              <a:rPr lang="en-IN" dirty="0" smtClean="0"/>
              <a:t>supplementation for inadequate diet</a:t>
            </a:r>
            <a:endParaRPr lang="en-IN" dirty="0"/>
          </a:p>
          <a:p>
            <a:pPr algn="just"/>
            <a:r>
              <a:rPr lang="en-IN" dirty="0" smtClean="0"/>
              <a:t>Low </a:t>
            </a:r>
            <a:r>
              <a:rPr lang="en-IN" dirty="0"/>
              <a:t>weight gain usually leads to </a:t>
            </a:r>
            <a:r>
              <a:rPr lang="en-IN" dirty="0" smtClean="0"/>
              <a:t>Intrauterine Growth </a:t>
            </a:r>
            <a:r>
              <a:rPr lang="en-IN" dirty="0"/>
              <a:t>Retardation and results in the birth of a </a:t>
            </a:r>
            <a:r>
              <a:rPr lang="en-IN" dirty="0" smtClean="0"/>
              <a:t>baby with </a:t>
            </a:r>
            <a:r>
              <a:rPr lang="en-IN" dirty="0"/>
              <a:t>a low birth weight. </a:t>
            </a:r>
            <a:endParaRPr lang="en-IN" dirty="0" smtClean="0"/>
          </a:p>
          <a:p>
            <a:pPr algn="just"/>
            <a:r>
              <a:rPr lang="en-IN" dirty="0" smtClean="0"/>
              <a:t>Excessive </a:t>
            </a:r>
            <a:r>
              <a:rPr lang="en-IN" dirty="0"/>
              <a:t>weight gain (</a:t>
            </a:r>
            <a:r>
              <a:rPr lang="en-IN" dirty="0" smtClean="0"/>
              <a:t>more than </a:t>
            </a:r>
            <a:r>
              <a:rPr lang="en-IN" dirty="0"/>
              <a:t>3 kg in a month) should raise suspicion of </a:t>
            </a:r>
            <a:r>
              <a:rPr lang="en-IN" dirty="0" smtClean="0"/>
              <a:t>preeclampsia, twins </a:t>
            </a:r>
            <a:r>
              <a:rPr lang="en-IN" dirty="0"/>
              <a:t>(multiple pregnancy) or diabetes. </a:t>
            </a:r>
            <a:endParaRPr lang="en-IN" dirty="0" smtClean="0"/>
          </a:p>
          <a:p>
            <a:pPr algn="just"/>
            <a:r>
              <a:rPr lang="en-IN" dirty="0" smtClean="0"/>
              <a:t>Take the </a:t>
            </a:r>
            <a:r>
              <a:rPr lang="en-IN" dirty="0"/>
              <a:t>woman's blood pressure and test her urine </a:t>
            </a:r>
            <a:r>
              <a:rPr lang="en-IN" dirty="0" smtClean="0"/>
              <a:t>for proteinuria </a:t>
            </a:r>
            <a:r>
              <a:rPr lang="en-IN" dirty="0"/>
              <a:t>and sugar. If the blood pressure is high </a:t>
            </a:r>
            <a:r>
              <a:rPr lang="en-IN" dirty="0" smtClean="0"/>
              <a:t>and the </a:t>
            </a:r>
            <a:r>
              <a:rPr lang="en-IN" dirty="0"/>
              <a:t>urine is positive for protein or sugar, refer her </a:t>
            </a:r>
            <a:r>
              <a:rPr lang="en-IN" dirty="0" smtClean="0"/>
              <a:t>to medical </a:t>
            </a:r>
            <a:r>
              <a:rPr lang="en-IN" dirty="0"/>
              <a:t>officer.</a:t>
            </a:r>
          </a:p>
        </p:txBody>
      </p:sp>
    </p:spTree>
    <p:extLst>
      <p:ext uri="{BB962C8B-B14F-4D97-AF65-F5344CB8AC3E}">
        <p14:creationId xmlns:p14="http://schemas.microsoft.com/office/powerpoint/2010/main" xmlns="" val="381511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7. </a:t>
            </a:r>
            <a:r>
              <a:rPr lang="en-IN" i="1" dirty="0"/>
              <a:t>Breast examination : </a:t>
            </a:r>
            <a:endParaRPr lang="en-IN" i="1" dirty="0" smtClean="0"/>
          </a:p>
          <a:p>
            <a:r>
              <a:rPr lang="en-IN" dirty="0" smtClean="0"/>
              <a:t>Observe </a:t>
            </a:r>
            <a:r>
              <a:rPr lang="en-IN" dirty="0"/>
              <a:t>the size and shape of </a:t>
            </a:r>
            <a:r>
              <a:rPr lang="en-IN" dirty="0" smtClean="0"/>
              <a:t>the nipples </a:t>
            </a:r>
            <a:r>
              <a:rPr lang="en-IN" dirty="0"/>
              <a:t>for the presence </a:t>
            </a:r>
            <a:r>
              <a:rPr lang="en-IN" dirty="0" smtClean="0"/>
              <a:t>of inverted </a:t>
            </a:r>
            <a:r>
              <a:rPr lang="en-IN" dirty="0"/>
              <a:t>or flat nipples.</a:t>
            </a:r>
          </a:p>
        </p:txBody>
      </p:sp>
    </p:spTree>
    <p:extLst>
      <p:ext uri="{BB962C8B-B14F-4D97-AF65-F5344CB8AC3E}">
        <p14:creationId xmlns:p14="http://schemas.microsoft.com/office/powerpoint/2010/main" xmlns="" val="3740868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IN" b="1" dirty="0" smtClean="0"/>
              <a:t>Abdominal </a:t>
            </a:r>
            <a:r>
              <a:rPr lang="en-IN" b="1" dirty="0"/>
              <a:t>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N" i="1" dirty="0" smtClean="0"/>
              <a:t>Measurement </a:t>
            </a:r>
            <a:r>
              <a:rPr lang="en-IN" i="1" dirty="0"/>
              <a:t>of fundal </a:t>
            </a:r>
            <a:r>
              <a:rPr lang="en-IN" i="1" dirty="0" smtClean="0"/>
              <a:t>height</a:t>
            </a:r>
          </a:p>
          <a:p>
            <a:pPr marL="514350" indent="-514350">
              <a:buAutoNum type="arabicPeriod"/>
            </a:pPr>
            <a:r>
              <a:rPr lang="en-IN" i="1" dirty="0"/>
              <a:t>Foetal heart </a:t>
            </a:r>
            <a:r>
              <a:rPr lang="en-IN" i="1" dirty="0" smtClean="0"/>
              <a:t>sounds</a:t>
            </a:r>
          </a:p>
          <a:p>
            <a:pPr marL="514350" indent="-514350">
              <a:buAutoNum type="arabicPeriod"/>
            </a:pPr>
            <a:r>
              <a:rPr lang="en-IN" i="1" dirty="0"/>
              <a:t>Foetal </a:t>
            </a:r>
            <a:r>
              <a:rPr lang="en-IN" i="1" dirty="0" smtClean="0"/>
              <a:t>movements</a:t>
            </a:r>
          </a:p>
          <a:p>
            <a:pPr marL="514350" indent="-514350">
              <a:buAutoNum type="arabicPeriod"/>
            </a:pPr>
            <a:r>
              <a:rPr lang="en-IN" i="1" dirty="0"/>
              <a:t>Foetal </a:t>
            </a:r>
            <a:r>
              <a:rPr lang="en-IN" dirty="0" smtClean="0"/>
              <a:t>parts</a:t>
            </a:r>
          </a:p>
          <a:p>
            <a:pPr marL="514350" indent="-514350">
              <a:buAutoNum type="arabicPeriod"/>
            </a:pPr>
            <a:r>
              <a:rPr lang="en-IN" i="1" dirty="0"/>
              <a:t>Multiple </a:t>
            </a:r>
            <a:r>
              <a:rPr lang="en-IN" i="1" dirty="0" smtClean="0"/>
              <a:t>pregnancy</a:t>
            </a:r>
          </a:p>
          <a:p>
            <a:pPr marL="514350" indent="-514350">
              <a:buAutoNum type="arabicPeriod"/>
            </a:pPr>
            <a:r>
              <a:rPr lang="en-IN" i="1" dirty="0"/>
              <a:t>Foetal lie and </a:t>
            </a:r>
            <a:r>
              <a:rPr lang="en-IN" i="1" dirty="0" smtClean="0"/>
              <a:t>presentation</a:t>
            </a:r>
          </a:p>
          <a:p>
            <a:pPr marL="514350" indent="-514350">
              <a:buAutoNum type="arabicPeriod"/>
            </a:pPr>
            <a:r>
              <a:rPr lang="en-IN" dirty="0"/>
              <a:t>Inspection of abdominal scar</a:t>
            </a:r>
          </a:p>
        </p:txBody>
      </p:sp>
    </p:spTree>
    <p:extLst>
      <p:ext uri="{BB962C8B-B14F-4D97-AF65-F5344CB8AC3E}">
        <p14:creationId xmlns:p14="http://schemas.microsoft.com/office/powerpoint/2010/main" xmlns="" val="407226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1. </a:t>
            </a:r>
            <a:r>
              <a:rPr lang="en-IN" i="1" dirty="0">
                <a:solidFill>
                  <a:srgbClr val="FF0000"/>
                </a:solidFill>
              </a:rPr>
              <a:t>Measurement of fundal height </a:t>
            </a:r>
            <a:r>
              <a:rPr lang="en-IN" i="1" dirty="0"/>
              <a:t>: </a:t>
            </a:r>
            <a:r>
              <a:rPr lang="en-IN" dirty="0"/>
              <a:t>Enlargement of </a:t>
            </a:r>
            <a:r>
              <a:rPr lang="en-IN" dirty="0" smtClean="0"/>
              <a:t>the uterus </a:t>
            </a:r>
            <a:r>
              <a:rPr lang="en-IN" dirty="0"/>
              <a:t>and the height of the uterine fundus </a:t>
            </a:r>
          </a:p>
          <a:p>
            <a:pPr marL="0" indent="0">
              <a:buNone/>
            </a:pPr>
            <a:r>
              <a:rPr lang="en-IN" dirty="0"/>
              <a:t>a. 12 weeks </a:t>
            </a:r>
            <a:r>
              <a:rPr lang="en-IN" dirty="0" smtClean="0"/>
              <a:t>- </a:t>
            </a:r>
            <a:r>
              <a:rPr lang="en-IN" dirty="0"/>
              <a:t>Uterine fundus just palpable </a:t>
            </a:r>
            <a:r>
              <a:rPr lang="en-IN" dirty="0" smtClean="0"/>
              <a:t>per abdomen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 smtClean="0"/>
              <a:t>b</a:t>
            </a:r>
            <a:r>
              <a:rPr lang="en-IN" dirty="0"/>
              <a:t>. 20 weeks </a:t>
            </a:r>
            <a:r>
              <a:rPr lang="en-IN" dirty="0" smtClean="0"/>
              <a:t>- </a:t>
            </a:r>
            <a:r>
              <a:rPr lang="en-IN" dirty="0"/>
              <a:t>Fundus flat at the lower border </a:t>
            </a:r>
            <a:r>
              <a:rPr lang="en-IN" dirty="0" smtClean="0"/>
              <a:t>of umbilicus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c. 36 </a:t>
            </a:r>
            <a:r>
              <a:rPr lang="en-IN" dirty="0" smtClean="0"/>
              <a:t>weeks- Fundus </a:t>
            </a:r>
            <a:r>
              <a:rPr lang="en-IN" dirty="0"/>
              <a:t>felt at the level </a:t>
            </a:r>
            <a:r>
              <a:rPr lang="en-IN" dirty="0" smtClean="0"/>
              <a:t>of </a:t>
            </a:r>
            <a:r>
              <a:rPr lang="en-IN" dirty="0" err="1" smtClean="0"/>
              <a:t>xiphisternum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2475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pPr algn="just"/>
            <a:r>
              <a:rPr lang="en-IN" sz="2400" i="1" dirty="0">
                <a:solidFill>
                  <a:srgbClr val="FF0000"/>
                </a:solidFill>
              </a:rPr>
              <a:t>Foetal heart sounds </a:t>
            </a:r>
            <a:r>
              <a:rPr lang="en-IN" sz="2400" i="1" dirty="0"/>
              <a:t>: </a:t>
            </a:r>
            <a:r>
              <a:rPr lang="en-IN" sz="2400" dirty="0"/>
              <a:t>The foetal heart sounds can </a:t>
            </a:r>
            <a:r>
              <a:rPr lang="en-IN" sz="2400" dirty="0" smtClean="0"/>
              <a:t>be heard </a:t>
            </a:r>
            <a:r>
              <a:rPr lang="en-IN" sz="2400" dirty="0"/>
              <a:t>after 6th month. The rate varies between </a:t>
            </a:r>
            <a:r>
              <a:rPr lang="en-IN" sz="2400" dirty="0">
                <a:solidFill>
                  <a:srgbClr val="FF0000"/>
                </a:solidFill>
              </a:rPr>
              <a:t>120 </a:t>
            </a:r>
            <a:r>
              <a:rPr lang="en-IN" sz="2400" dirty="0" smtClean="0">
                <a:solidFill>
                  <a:srgbClr val="FF0000"/>
                </a:solidFill>
              </a:rPr>
              <a:t>to 140 </a:t>
            </a:r>
            <a:r>
              <a:rPr lang="en-IN" sz="2400" dirty="0"/>
              <a:t>per minute. They are usually best heard in </a:t>
            </a:r>
            <a:r>
              <a:rPr lang="en-IN" sz="2400" dirty="0" smtClean="0"/>
              <a:t>the midline</a:t>
            </a:r>
            <a:r>
              <a:rPr lang="en-IN" sz="2400" dirty="0"/>
              <a:t>; after the 28th week, their location may </a:t>
            </a:r>
            <a:r>
              <a:rPr lang="en-IN" sz="2400" dirty="0" smtClean="0"/>
              <a:t>change because </a:t>
            </a:r>
            <a:r>
              <a:rPr lang="en-IN" sz="2400" dirty="0"/>
              <a:t>of the position and lie of the foetus.</a:t>
            </a:r>
          </a:p>
          <a:p>
            <a:pPr algn="just"/>
            <a:r>
              <a:rPr lang="en-IN" sz="2400" i="1" dirty="0" smtClean="0">
                <a:solidFill>
                  <a:srgbClr val="FF0000"/>
                </a:solidFill>
              </a:rPr>
              <a:t>Foetal </a:t>
            </a:r>
            <a:r>
              <a:rPr lang="en-IN" sz="2400" i="1" dirty="0">
                <a:solidFill>
                  <a:srgbClr val="FF0000"/>
                </a:solidFill>
              </a:rPr>
              <a:t>movements </a:t>
            </a:r>
            <a:r>
              <a:rPr lang="en-IN" sz="2400" i="1" dirty="0"/>
              <a:t>: </a:t>
            </a:r>
            <a:r>
              <a:rPr lang="en-IN" sz="2400" dirty="0"/>
              <a:t>Foetal movements can be felt by </a:t>
            </a:r>
            <a:r>
              <a:rPr lang="en-IN" sz="2400" dirty="0" smtClean="0"/>
              <a:t>the examiner </a:t>
            </a:r>
            <a:r>
              <a:rPr lang="en-IN" sz="2400" dirty="0"/>
              <a:t>after 18-22nd week by gently palpating </a:t>
            </a:r>
            <a:r>
              <a:rPr lang="en-IN" sz="2400" dirty="0" smtClean="0"/>
              <a:t>the abdomen</a:t>
            </a:r>
            <a:r>
              <a:rPr lang="en-IN" sz="2400" dirty="0"/>
              <a:t>.</a:t>
            </a:r>
          </a:p>
          <a:p>
            <a:pPr algn="just"/>
            <a:r>
              <a:rPr lang="en-IN" sz="2400" i="1" dirty="0" smtClean="0">
                <a:solidFill>
                  <a:srgbClr val="FF0000"/>
                </a:solidFill>
              </a:rPr>
              <a:t>Foetal </a:t>
            </a:r>
            <a:r>
              <a:rPr lang="en-IN" sz="2400" dirty="0">
                <a:solidFill>
                  <a:srgbClr val="FF0000"/>
                </a:solidFill>
              </a:rPr>
              <a:t>parts </a:t>
            </a:r>
            <a:r>
              <a:rPr lang="en-IN" sz="2400" i="1" dirty="0"/>
              <a:t>: </a:t>
            </a:r>
            <a:r>
              <a:rPr lang="en-IN" sz="2400" dirty="0"/>
              <a:t>These can be felt about the 22nd </a:t>
            </a:r>
            <a:r>
              <a:rPr lang="en-IN" sz="2400" dirty="0" smtClean="0"/>
              <a:t>week. After </a:t>
            </a:r>
            <a:r>
              <a:rPr lang="en-IN" sz="2400" dirty="0"/>
              <a:t>the 28th week, it is possible to distinguish the </a:t>
            </a:r>
            <a:r>
              <a:rPr lang="en-IN" sz="2400" dirty="0" smtClean="0"/>
              <a:t>head, back </a:t>
            </a:r>
            <a:r>
              <a:rPr lang="en-IN" sz="2400" dirty="0"/>
              <a:t>and limbs.</a:t>
            </a:r>
          </a:p>
          <a:p>
            <a:pPr algn="just"/>
            <a:r>
              <a:rPr lang="en-IN" sz="2400" i="1" dirty="0" smtClean="0">
                <a:solidFill>
                  <a:srgbClr val="FF0000"/>
                </a:solidFill>
              </a:rPr>
              <a:t>Multiple </a:t>
            </a:r>
            <a:r>
              <a:rPr lang="en-IN" sz="2400" i="1" dirty="0">
                <a:solidFill>
                  <a:srgbClr val="FF0000"/>
                </a:solidFill>
              </a:rPr>
              <a:t>pregnancy </a:t>
            </a:r>
            <a:r>
              <a:rPr lang="en-IN" sz="2400" i="1" dirty="0"/>
              <a:t>: </a:t>
            </a:r>
            <a:r>
              <a:rPr lang="en-IN" sz="2400" dirty="0"/>
              <a:t>This must be suspected if the </a:t>
            </a:r>
            <a:r>
              <a:rPr lang="en-IN" sz="2400" dirty="0" smtClean="0"/>
              <a:t>uterus is </a:t>
            </a:r>
            <a:r>
              <a:rPr lang="en-IN" sz="2400" dirty="0"/>
              <a:t>larger than the estimated gestational age or </a:t>
            </a:r>
            <a:r>
              <a:rPr lang="en-IN" sz="2400" dirty="0" smtClean="0"/>
              <a:t>palpation of </a:t>
            </a:r>
            <a:r>
              <a:rPr lang="en-IN" sz="2400" dirty="0"/>
              <a:t>multiple foetal parts.</a:t>
            </a:r>
          </a:p>
          <a:p>
            <a:pPr algn="just"/>
            <a:r>
              <a:rPr lang="en-IN" sz="2400" i="1" dirty="0" smtClean="0">
                <a:solidFill>
                  <a:srgbClr val="FF0000"/>
                </a:solidFill>
              </a:rPr>
              <a:t>Foetal </a:t>
            </a:r>
            <a:r>
              <a:rPr lang="en-IN" sz="2400" i="1" dirty="0">
                <a:solidFill>
                  <a:srgbClr val="FF0000"/>
                </a:solidFill>
              </a:rPr>
              <a:t>lie and presentation </a:t>
            </a:r>
            <a:r>
              <a:rPr lang="en-IN" sz="2400" i="1" dirty="0"/>
              <a:t>: </a:t>
            </a:r>
            <a:r>
              <a:rPr lang="en-IN" sz="2400" dirty="0"/>
              <a:t>Relevant only after 32 </a:t>
            </a:r>
            <a:r>
              <a:rPr lang="en-IN" sz="2400" dirty="0" smtClean="0"/>
              <a:t>weeks of </a:t>
            </a:r>
            <a:r>
              <a:rPr lang="en-IN" sz="2400" dirty="0"/>
              <a:t>pregnancy.</a:t>
            </a:r>
          </a:p>
          <a:p>
            <a:pPr algn="just"/>
            <a:r>
              <a:rPr lang="en-IN" sz="2400" dirty="0" smtClean="0"/>
              <a:t>Inspection </a:t>
            </a:r>
            <a:r>
              <a:rPr lang="en-IN" sz="2400" dirty="0"/>
              <a:t>of </a:t>
            </a:r>
            <a:r>
              <a:rPr lang="en-IN" sz="2400" dirty="0">
                <a:solidFill>
                  <a:srgbClr val="FF0000"/>
                </a:solidFill>
              </a:rPr>
              <a:t>abdominal scar </a:t>
            </a:r>
            <a:r>
              <a:rPr lang="en-IN" sz="2400" dirty="0"/>
              <a:t>or any other </a:t>
            </a:r>
            <a:r>
              <a:rPr lang="en-IN" sz="2400" dirty="0" smtClean="0"/>
              <a:t>relevant abdominal </a:t>
            </a:r>
            <a:r>
              <a:rPr lang="en-IN" sz="2400" dirty="0"/>
              <a:t>findings.</a:t>
            </a:r>
          </a:p>
        </p:txBody>
      </p:sp>
    </p:spTree>
    <p:extLst>
      <p:ext uri="{BB962C8B-B14F-4D97-AF65-F5344CB8AC3E}">
        <p14:creationId xmlns:p14="http://schemas.microsoft.com/office/powerpoint/2010/main" xmlns="" val="4093049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IN" b="1" dirty="0"/>
              <a:t>Assessment of gestation 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/>
          </a:bodyPr>
          <a:lstStyle/>
          <a:p>
            <a:r>
              <a:rPr lang="en-IN" dirty="0" smtClean="0"/>
              <a:t>early </a:t>
            </a:r>
            <a:r>
              <a:rPr lang="en-IN" dirty="0"/>
              <a:t>ultrasound </a:t>
            </a:r>
            <a:r>
              <a:rPr lang="en-IN" dirty="0" smtClean="0"/>
              <a:t>assessment. </a:t>
            </a:r>
          </a:p>
          <a:p>
            <a:r>
              <a:rPr lang="en-IN" dirty="0" smtClean="0"/>
              <a:t>Gestational age </a:t>
            </a:r>
            <a:r>
              <a:rPr lang="en-IN" dirty="0"/>
              <a:t>assessment based on the date of last menstrual period (LMP)</a:t>
            </a:r>
          </a:p>
          <a:p>
            <a:r>
              <a:rPr lang="en-IN" dirty="0" smtClean="0"/>
              <a:t>Alternative </a:t>
            </a:r>
            <a:r>
              <a:rPr lang="en-IN" dirty="0"/>
              <a:t>approaches to LMP in these settings </a:t>
            </a:r>
            <a:r>
              <a:rPr lang="en-IN" dirty="0" smtClean="0"/>
              <a:t>include fundal </a:t>
            </a:r>
            <a:r>
              <a:rPr lang="en-IN" dirty="0"/>
              <a:t>height, clinical assessment of the </a:t>
            </a:r>
            <a:r>
              <a:rPr lang="en-IN" dirty="0" smtClean="0"/>
              <a:t>new born </a:t>
            </a:r>
            <a:r>
              <a:rPr lang="en-IN" dirty="0"/>
              <a:t>after </a:t>
            </a:r>
            <a:r>
              <a:rPr lang="en-IN" dirty="0" smtClean="0"/>
              <a:t>birth or </a:t>
            </a:r>
            <a:r>
              <a:rPr lang="en-IN" dirty="0"/>
              <a:t>birth weight as a surrogate.</a:t>
            </a:r>
          </a:p>
        </p:txBody>
      </p:sp>
    </p:spTree>
    <p:extLst>
      <p:ext uri="{BB962C8B-B14F-4D97-AF65-F5344CB8AC3E}">
        <p14:creationId xmlns:p14="http://schemas.microsoft.com/office/powerpoint/2010/main" xmlns="" val="3014535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ANTENATAL CHECK UP- LABORATORY INVESTIG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ESSENTIAL COMPONENTS OF ANTENATAL CHECK 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dirty="0"/>
              <a:t>Interventions and counselling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1. Iron </a:t>
            </a:r>
            <a:r>
              <a:rPr lang="en-IN" dirty="0"/>
              <a:t>and folic acid supplementation and medication </a:t>
            </a:r>
            <a:r>
              <a:rPr lang="en-IN" dirty="0" smtClean="0"/>
              <a:t>as needed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2. Immunization against tetanus</a:t>
            </a:r>
          </a:p>
          <a:p>
            <a:pPr marL="0" indent="0">
              <a:buNone/>
            </a:pPr>
            <a:r>
              <a:rPr lang="en-IN" dirty="0"/>
              <a:t>3. Group or individual instruction on nutrition, </a:t>
            </a:r>
            <a:r>
              <a:rPr lang="en-IN" dirty="0" smtClean="0"/>
              <a:t>family planning</a:t>
            </a:r>
            <a:r>
              <a:rPr lang="en-IN" dirty="0"/>
              <a:t>, self care, delivery and parenthood</a:t>
            </a:r>
          </a:p>
          <a:p>
            <a:pPr marL="0" indent="0">
              <a:buNone/>
            </a:pPr>
            <a:r>
              <a:rPr lang="en-IN" dirty="0"/>
              <a:t>4. Home visiting by a female health worker/trained </a:t>
            </a:r>
            <a:r>
              <a:rPr lang="en-IN" dirty="0" err="1" smtClean="0"/>
              <a:t>dai</a:t>
            </a:r>
            <a:r>
              <a:rPr lang="en-IN" dirty="0" smtClean="0"/>
              <a:t>.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5. Referral services, where necessary.</a:t>
            </a:r>
          </a:p>
          <a:p>
            <a:pPr marL="0" indent="0">
              <a:buNone/>
            </a:pPr>
            <a:r>
              <a:rPr lang="en-IN" dirty="0"/>
              <a:t>6. Inform the woman about </a:t>
            </a:r>
            <a:r>
              <a:rPr lang="en-IN" dirty="0" err="1"/>
              <a:t>Janani</a:t>
            </a:r>
            <a:r>
              <a:rPr lang="en-IN" dirty="0"/>
              <a:t> </a:t>
            </a:r>
            <a:r>
              <a:rPr lang="en-IN" dirty="0" err="1"/>
              <a:t>Suraksha</a:t>
            </a:r>
            <a:r>
              <a:rPr lang="en-IN" dirty="0"/>
              <a:t> </a:t>
            </a:r>
            <a:r>
              <a:rPr lang="en-IN" dirty="0" err="1"/>
              <a:t>Yojana</a:t>
            </a:r>
            <a:r>
              <a:rPr lang="en-IN" dirty="0"/>
              <a:t> </a:t>
            </a:r>
            <a:r>
              <a:rPr lang="en-IN" dirty="0" smtClean="0"/>
              <a:t>and other </a:t>
            </a:r>
            <a:r>
              <a:rPr lang="en-IN" dirty="0"/>
              <a:t>incentives offered by the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2610659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i="1" dirty="0"/>
              <a:t>RISK 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dirty="0" smtClean="0"/>
              <a:t>1</a:t>
            </a:r>
            <a:r>
              <a:rPr lang="en-IN" dirty="0"/>
              <a:t>. Elderly </a:t>
            </a:r>
            <a:r>
              <a:rPr lang="en-IN" dirty="0" err="1"/>
              <a:t>primi</a:t>
            </a:r>
            <a:r>
              <a:rPr lang="en-IN" dirty="0"/>
              <a:t> (30 years and over)</a:t>
            </a:r>
          </a:p>
          <a:p>
            <a:pPr marL="0" indent="0">
              <a:buNone/>
            </a:pPr>
            <a:r>
              <a:rPr lang="en-IN" dirty="0"/>
              <a:t>2. Short statured </a:t>
            </a:r>
            <a:r>
              <a:rPr lang="en-IN" dirty="0" err="1"/>
              <a:t>primi</a:t>
            </a:r>
            <a:r>
              <a:rPr lang="en-IN" dirty="0"/>
              <a:t> (140 cm and below</a:t>
            </a:r>
            <a:r>
              <a:rPr lang="en-IN" dirty="0" smtClean="0"/>
              <a:t>)</a:t>
            </a:r>
          </a:p>
          <a:p>
            <a:pPr marL="0" indent="0">
              <a:buNone/>
            </a:pPr>
            <a:r>
              <a:rPr lang="de-DE" dirty="0" smtClean="0"/>
              <a:t>3</a:t>
            </a:r>
            <a:r>
              <a:rPr lang="de-DE" dirty="0"/>
              <a:t>. Malpresentations, viz breech, transverse lie, etc.</a:t>
            </a:r>
          </a:p>
          <a:p>
            <a:pPr marL="0" indent="0">
              <a:buNone/>
            </a:pPr>
            <a:r>
              <a:rPr lang="en-IN" dirty="0"/>
              <a:t>4. Antepartum haemorrhage, threatened abortion</a:t>
            </a:r>
          </a:p>
          <a:p>
            <a:pPr marL="0" indent="0">
              <a:buNone/>
            </a:pPr>
            <a:r>
              <a:rPr lang="en-IN" dirty="0"/>
              <a:t>5. Pre-</a:t>
            </a:r>
            <a:r>
              <a:rPr lang="en-IN" dirty="0" err="1"/>
              <a:t>eclampsia</a:t>
            </a:r>
            <a:r>
              <a:rPr lang="en-IN" dirty="0"/>
              <a:t> and </a:t>
            </a:r>
            <a:r>
              <a:rPr lang="en-IN" dirty="0" err="1"/>
              <a:t>eclampsia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6. Anaemia</a:t>
            </a:r>
          </a:p>
          <a:p>
            <a:pPr marL="0" indent="0">
              <a:buNone/>
            </a:pPr>
            <a:r>
              <a:rPr lang="en-IN" dirty="0"/>
              <a:t>7. Twins, </a:t>
            </a:r>
            <a:r>
              <a:rPr lang="en-IN" dirty="0" err="1"/>
              <a:t>hydramnios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8. Previous still-birth, intrauterine death, </a:t>
            </a:r>
            <a:r>
              <a:rPr lang="en-IN" dirty="0" smtClean="0"/>
              <a:t>manual removal </a:t>
            </a:r>
            <a:r>
              <a:rPr lang="en-IN" dirty="0"/>
              <a:t>of placenta</a:t>
            </a:r>
          </a:p>
          <a:p>
            <a:pPr marL="0" indent="0">
              <a:buNone/>
            </a:pPr>
            <a:r>
              <a:rPr lang="en-IN" dirty="0"/>
              <a:t>9. Elderly </a:t>
            </a:r>
            <a:r>
              <a:rPr lang="en-IN" dirty="0" err="1"/>
              <a:t>grandmultiparas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10. Prolonged pregnancy (14 days-after expected </a:t>
            </a:r>
            <a:r>
              <a:rPr lang="en-IN" dirty="0" smtClean="0"/>
              <a:t>date of </a:t>
            </a:r>
            <a:r>
              <a:rPr lang="en-IN" dirty="0"/>
              <a:t>delivery)</a:t>
            </a:r>
          </a:p>
          <a:p>
            <a:pPr marL="0" indent="0">
              <a:buNone/>
            </a:pPr>
            <a:r>
              <a:rPr lang="en-IN" dirty="0"/>
              <a:t>11. History of previous caesarean or </a:t>
            </a:r>
            <a:r>
              <a:rPr lang="en-IN" dirty="0" smtClean="0"/>
              <a:t>instrumental delivery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12. Pregnancy associated with general diseases, </a:t>
            </a:r>
            <a:r>
              <a:rPr lang="en-IN" dirty="0" smtClean="0"/>
              <a:t>viz. cardiovascular </a:t>
            </a:r>
            <a:r>
              <a:rPr lang="en-IN" dirty="0"/>
              <a:t>disease, kidney disease, </a:t>
            </a:r>
            <a:r>
              <a:rPr lang="en-IN" dirty="0" smtClean="0"/>
              <a:t>diabetes, </a:t>
            </a:r>
            <a:r>
              <a:rPr lang="pt-BR" dirty="0" smtClean="0"/>
              <a:t>tuberculosis</a:t>
            </a:r>
            <a:r>
              <a:rPr lang="pt-BR" dirty="0"/>
              <a:t>, liver </a:t>
            </a:r>
            <a:r>
              <a:rPr lang="pt-BR" dirty="0" smtClean="0"/>
              <a:t>disease etc</a:t>
            </a:r>
          </a:p>
          <a:p>
            <a:pPr marL="0" indent="0">
              <a:buNone/>
            </a:pPr>
            <a:r>
              <a:rPr lang="en-IN" dirty="0" smtClean="0"/>
              <a:t>13</a:t>
            </a:r>
            <a:r>
              <a:rPr lang="en-IN" dirty="0"/>
              <a:t>. Treatment for infertility.</a:t>
            </a:r>
          </a:p>
          <a:p>
            <a:pPr marL="0" indent="0">
              <a:buNone/>
            </a:pPr>
            <a:r>
              <a:rPr lang="en-IN" dirty="0"/>
              <a:t>14. Three or more spontaneous consecutive abortions.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139634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3569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IN" i="1" dirty="0"/>
              <a:t>MAINTENANCE OF RECORDS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/>
              <a:t>A Mother and Child Protection Card should be </a:t>
            </a:r>
            <a:r>
              <a:rPr lang="en-IN" dirty="0" smtClean="0"/>
              <a:t>duly completed </a:t>
            </a:r>
            <a:r>
              <a:rPr lang="en-IN" dirty="0"/>
              <a:t>for every woman registered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It contains </a:t>
            </a:r>
            <a:r>
              <a:rPr lang="en-IN" dirty="0" smtClean="0"/>
              <a:t>a </a:t>
            </a:r>
            <a:r>
              <a:rPr lang="en-IN" dirty="0" smtClean="0">
                <a:solidFill>
                  <a:srgbClr val="FF0000"/>
                </a:solidFill>
              </a:rPr>
              <a:t>registration </a:t>
            </a:r>
            <a:r>
              <a:rPr lang="en-IN" dirty="0">
                <a:solidFill>
                  <a:srgbClr val="FF0000"/>
                </a:solidFill>
              </a:rPr>
              <a:t>number, identifying data, previous health </a:t>
            </a:r>
            <a:r>
              <a:rPr lang="en-IN" dirty="0" smtClean="0">
                <a:solidFill>
                  <a:srgbClr val="FF0000"/>
                </a:solidFill>
              </a:rPr>
              <a:t>history and </a:t>
            </a:r>
            <a:r>
              <a:rPr lang="en-IN" dirty="0">
                <a:solidFill>
                  <a:srgbClr val="FF0000"/>
                </a:solidFill>
              </a:rPr>
              <a:t>main health events </a:t>
            </a:r>
            <a:r>
              <a:rPr lang="en-IN" dirty="0"/>
              <a:t>etc.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case record should </a:t>
            </a:r>
            <a:r>
              <a:rPr lang="en-IN" dirty="0" smtClean="0"/>
              <a:t>be handed </a:t>
            </a:r>
            <a:r>
              <a:rPr lang="en-IN" dirty="0"/>
              <a:t>over to the woman. </a:t>
            </a:r>
            <a:endParaRPr lang="en-IN" dirty="0" smtClean="0"/>
          </a:p>
          <a:p>
            <a:pPr algn="just"/>
            <a:r>
              <a:rPr lang="en-IN" dirty="0" smtClean="0"/>
              <a:t>She </a:t>
            </a:r>
            <a:r>
              <a:rPr lang="en-IN" dirty="0"/>
              <a:t>should be instructed to </a:t>
            </a:r>
            <a:r>
              <a:rPr lang="en-IN" dirty="0" smtClean="0"/>
              <a:t>bring the </a:t>
            </a:r>
            <a:r>
              <a:rPr lang="en-IN" dirty="0"/>
              <a:t>record with her during all subsequent check-ups/visits </a:t>
            </a:r>
            <a:r>
              <a:rPr lang="en-IN" dirty="0" smtClean="0"/>
              <a:t>and also </a:t>
            </a:r>
            <a:r>
              <a:rPr lang="en-IN" dirty="0"/>
              <a:t>to carry it along with her at time of delivery. </a:t>
            </a:r>
            <a:endParaRPr lang="en-IN" dirty="0" smtClean="0"/>
          </a:p>
          <a:p>
            <a:pPr algn="just"/>
            <a:r>
              <a:rPr lang="en-IN" dirty="0" smtClean="0"/>
              <a:t>This </a:t>
            </a:r>
            <a:r>
              <a:rPr lang="en-IN" dirty="0"/>
              <a:t>card </a:t>
            </a:r>
            <a:r>
              <a:rPr lang="en-IN" dirty="0" smtClean="0"/>
              <a:t>has been </a:t>
            </a:r>
            <a:r>
              <a:rPr lang="en-IN" dirty="0"/>
              <a:t>developed jointly by the Ministry of Health and </a:t>
            </a:r>
            <a:r>
              <a:rPr lang="en-IN" dirty="0" smtClean="0"/>
              <a:t>Family Welfare </a:t>
            </a:r>
            <a:r>
              <a:rPr lang="en-IN" dirty="0"/>
              <a:t>(MOHFW) and Ministry of Women and </a:t>
            </a:r>
            <a:r>
              <a:rPr lang="en-IN" dirty="0" smtClean="0"/>
              <a:t>Child Development </a:t>
            </a:r>
            <a:r>
              <a:rPr lang="en-IN" dirty="0"/>
              <a:t>(MOWCD) to ensure uniformity in </a:t>
            </a:r>
            <a:r>
              <a:rPr lang="en-IN" dirty="0" smtClean="0"/>
              <a:t>record keeping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information contained in the </a:t>
            </a:r>
            <a:r>
              <a:rPr lang="en-IN" dirty="0" smtClean="0"/>
              <a:t>card should </a:t>
            </a:r>
            <a:r>
              <a:rPr lang="en-IN" dirty="0"/>
              <a:t>also be recorded in the antenatal register as per </a:t>
            </a:r>
            <a:r>
              <a:rPr lang="en-IN" dirty="0" smtClean="0"/>
              <a:t>the Health </a:t>
            </a:r>
            <a:r>
              <a:rPr lang="en-IN" dirty="0"/>
              <a:t>Management Information System (HMIS) format.</a:t>
            </a:r>
          </a:p>
        </p:txBody>
      </p:sp>
    </p:spTree>
    <p:extLst>
      <p:ext uri="{BB962C8B-B14F-4D97-AF65-F5344CB8AC3E}">
        <p14:creationId xmlns:p14="http://schemas.microsoft.com/office/powerpoint/2010/main" xmlns="" val="2348418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IN" i="1" dirty="0"/>
              <a:t>HOME VISITS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IN" dirty="0"/>
              <a:t>must be paid at least </a:t>
            </a:r>
            <a:r>
              <a:rPr lang="en-IN" dirty="0" smtClean="0"/>
              <a:t>one home </a:t>
            </a:r>
            <a:r>
              <a:rPr lang="en-IN" dirty="0"/>
              <a:t>visit by the Health Worker Female or Public </a:t>
            </a:r>
            <a:r>
              <a:rPr lang="en-IN" dirty="0" smtClean="0"/>
              <a:t>Health Nurse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More </a:t>
            </a:r>
            <a:r>
              <a:rPr lang="en-IN" dirty="0"/>
              <a:t>visits are required if the delivery is planned </a:t>
            </a:r>
            <a:r>
              <a:rPr lang="en-IN" dirty="0" smtClean="0"/>
              <a:t>at home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mother is generally relaxed at home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</a:t>
            </a:r>
            <a:r>
              <a:rPr lang="en-IN" dirty="0" smtClean="0"/>
              <a:t>home visit </a:t>
            </a:r>
            <a:r>
              <a:rPr lang="en-IN" dirty="0"/>
              <a:t>will win her confidence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home visit will provide </a:t>
            </a:r>
            <a:r>
              <a:rPr lang="en-IN" dirty="0" smtClean="0"/>
              <a:t>an opportunity </a:t>
            </a:r>
            <a:r>
              <a:rPr lang="en-IN" dirty="0"/>
              <a:t>to observe the environmental and </a:t>
            </a:r>
            <a:r>
              <a:rPr lang="en-IN" dirty="0" smtClean="0"/>
              <a:t>social conditions </a:t>
            </a:r>
            <a:r>
              <a:rPr lang="en-IN" dirty="0"/>
              <a:t>at home and also an opportunity to give </a:t>
            </a:r>
            <a:r>
              <a:rPr lang="en-IN" dirty="0" smtClean="0"/>
              <a:t>prenatal advice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36778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PRENATAL AD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i="1" dirty="0"/>
              <a:t>PERSONAL HYGIENE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514350" indent="-514350">
              <a:buAutoNum type="alphaLcParenBoth"/>
            </a:pPr>
            <a:r>
              <a:rPr lang="en-IN" i="1" dirty="0" smtClean="0"/>
              <a:t>Personal cleanliness</a:t>
            </a:r>
            <a:endParaRPr lang="en-IN" dirty="0" smtClean="0"/>
          </a:p>
          <a:p>
            <a:pPr marL="514350" indent="-514350">
              <a:buAutoNum type="alphaLcParenBoth"/>
            </a:pPr>
            <a:r>
              <a:rPr lang="en-IN" i="1" dirty="0" smtClean="0"/>
              <a:t>Rest </a:t>
            </a:r>
            <a:r>
              <a:rPr lang="en-IN" i="1" dirty="0"/>
              <a:t>and sleep </a:t>
            </a:r>
            <a:endParaRPr lang="en-IN" dirty="0" smtClean="0"/>
          </a:p>
          <a:p>
            <a:pPr marL="514350" indent="-514350">
              <a:buAutoNum type="alphaLcParenBoth"/>
            </a:pPr>
            <a:r>
              <a:rPr lang="en-IN" i="1" dirty="0" smtClean="0"/>
              <a:t>Bowels</a:t>
            </a:r>
            <a:endParaRPr lang="en-IN" dirty="0" smtClean="0"/>
          </a:p>
          <a:p>
            <a:pPr marL="514350" indent="-514350">
              <a:buAutoNum type="alphaLcParenBoth"/>
            </a:pPr>
            <a:r>
              <a:rPr lang="en-IN" i="1" dirty="0" smtClean="0"/>
              <a:t>Exercise</a:t>
            </a:r>
            <a:endParaRPr lang="en-IN" dirty="0" smtClean="0"/>
          </a:p>
          <a:p>
            <a:pPr marL="514350" indent="-514350">
              <a:buAutoNum type="alphaLcParenBoth"/>
            </a:pPr>
            <a:r>
              <a:rPr lang="en-IN" i="1" dirty="0" smtClean="0"/>
              <a:t>Smoking</a:t>
            </a:r>
            <a:endParaRPr lang="en-IN" dirty="0" smtClean="0"/>
          </a:p>
          <a:p>
            <a:pPr marL="514350" indent="-514350">
              <a:buAutoNum type="alphaLcParenBoth"/>
            </a:pPr>
            <a:r>
              <a:rPr lang="en-IN" i="1" dirty="0" smtClean="0"/>
              <a:t>Alcohol</a:t>
            </a:r>
            <a:endParaRPr lang="en-IN" dirty="0" smtClean="0"/>
          </a:p>
          <a:p>
            <a:pPr marL="514350" indent="-514350">
              <a:buAutoNum type="alphaLcParenBoth"/>
            </a:pPr>
            <a:r>
              <a:rPr lang="en-IN" i="1" dirty="0" smtClean="0"/>
              <a:t>Dental care</a:t>
            </a:r>
            <a:endParaRPr lang="en-IN" dirty="0" smtClean="0"/>
          </a:p>
          <a:p>
            <a:pPr marL="514350" indent="-514350">
              <a:buAutoNum type="alphaLcParenBoth"/>
            </a:pPr>
            <a:r>
              <a:rPr lang="en-IN" i="1" dirty="0" smtClean="0"/>
              <a:t>Sexual intercourse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65985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IN" i="1" dirty="0"/>
              <a:t>DRUGS </a:t>
            </a:r>
            <a:r>
              <a:rPr lang="en-IN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algn="just"/>
            <a:r>
              <a:rPr lang="en-IN" sz="2000" dirty="0"/>
              <a:t>The use of drugs that are not </a:t>
            </a:r>
            <a:r>
              <a:rPr lang="en-IN" sz="2000" dirty="0" smtClean="0"/>
              <a:t>absolutely essential </a:t>
            </a:r>
            <a:r>
              <a:rPr lang="en-IN" sz="2000" dirty="0"/>
              <a:t>should be discouraged. </a:t>
            </a:r>
          </a:p>
          <a:p>
            <a:pPr algn="just"/>
            <a:r>
              <a:rPr lang="en-IN" sz="2000" dirty="0" smtClean="0"/>
              <a:t>Certain </a:t>
            </a:r>
            <a:r>
              <a:rPr lang="en-IN" sz="2000" dirty="0"/>
              <a:t>drugs taken by </a:t>
            </a:r>
            <a:r>
              <a:rPr lang="en-IN" sz="2000" dirty="0" smtClean="0"/>
              <a:t>the mother </a:t>
            </a:r>
            <a:r>
              <a:rPr lang="en-IN" sz="2000" dirty="0"/>
              <a:t>during pregnancy may affect the foetus adversely </a:t>
            </a:r>
            <a:r>
              <a:rPr lang="en-IN" sz="2000" dirty="0" smtClean="0"/>
              <a:t>and </a:t>
            </a:r>
            <a:r>
              <a:rPr lang="en-IN" sz="2000" dirty="0"/>
              <a:t>cause foetal malformations. </a:t>
            </a:r>
            <a:endParaRPr lang="en-IN" sz="2000" dirty="0" smtClean="0"/>
          </a:p>
          <a:p>
            <a:pPr algn="just"/>
            <a:r>
              <a:rPr lang="en-IN" sz="2000" dirty="0" smtClean="0">
                <a:solidFill>
                  <a:srgbClr val="FF0000"/>
                </a:solidFill>
              </a:rPr>
              <a:t>Thalidomide</a:t>
            </a:r>
            <a:r>
              <a:rPr lang="en-IN" sz="2000" dirty="0"/>
              <a:t>, a hypnotic drug, which caused deformed </a:t>
            </a:r>
            <a:r>
              <a:rPr lang="en-IN" sz="2000" dirty="0" smtClean="0"/>
              <a:t>hands and </a:t>
            </a:r>
            <a:r>
              <a:rPr lang="en-IN" sz="2000" dirty="0"/>
              <a:t>feet of the babies born. </a:t>
            </a:r>
            <a:endParaRPr lang="en-IN" sz="2000" dirty="0" smtClean="0"/>
          </a:p>
          <a:p>
            <a:pPr algn="just"/>
            <a:r>
              <a:rPr lang="en-IN" sz="2000" dirty="0" smtClean="0"/>
              <a:t>The </a:t>
            </a:r>
            <a:r>
              <a:rPr lang="en-IN" sz="2000" dirty="0"/>
              <a:t>drug proved most </a:t>
            </a:r>
            <a:r>
              <a:rPr lang="en-IN" sz="2000" dirty="0" smtClean="0"/>
              <a:t>serious when </a:t>
            </a:r>
            <a:r>
              <a:rPr lang="en-IN" sz="2000" dirty="0"/>
              <a:t>taken between 4 to 8 weeks of pregnancy. </a:t>
            </a:r>
            <a:endParaRPr lang="en-IN" sz="2000" dirty="0" smtClean="0"/>
          </a:p>
          <a:p>
            <a:pPr algn="just"/>
            <a:r>
              <a:rPr lang="en-IN" sz="2000" dirty="0" smtClean="0"/>
              <a:t>Other</a:t>
            </a:r>
            <a:r>
              <a:rPr lang="en-IN" sz="2000" dirty="0"/>
              <a:t> </a:t>
            </a:r>
            <a:r>
              <a:rPr lang="en-IN" sz="2000" dirty="0" smtClean="0"/>
              <a:t>examples </a:t>
            </a:r>
            <a:r>
              <a:rPr lang="en-IN" sz="2000" dirty="0"/>
              <a:t>are </a:t>
            </a:r>
            <a:r>
              <a:rPr lang="en-IN" sz="2000" dirty="0">
                <a:solidFill>
                  <a:srgbClr val="FF0000"/>
                </a:solidFill>
              </a:rPr>
              <a:t>LSD</a:t>
            </a:r>
            <a:r>
              <a:rPr lang="en-IN" sz="2000" dirty="0"/>
              <a:t> which is known to cause </a:t>
            </a:r>
            <a:r>
              <a:rPr lang="en-IN" sz="2000" dirty="0" smtClean="0"/>
              <a:t>chromosomal damage</a:t>
            </a:r>
            <a:endParaRPr lang="en-IN" sz="2000" dirty="0"/>
          </a:p>
          <a:p>
            <a:pPr algn="just"/>
            <a:r>
              <a:rPr lang="en-IN" sz="2000" dirty="0" smtClean="0"/>
              <a:t> </a:t>
            </a:r>
            <a:r>
              <a:rPr lang="en-IN" sz="2000" dirty="0">
                <a:solidFill>
                  <a:srgbClr val="FF0000"/>
                </a:solidFill>
              </a:rPr>
              <a:t>S</a:t>
            </a:r>
            <a:r>
              <a:rPr lang="en-IN" sz="2000" dirty="0" smtClean="0">
                <a:solidFill>
                  <a:srgbClr val="FF0000"/>
                </a:solidFill>
              </a:rPr>
              <a:t>treptomycin</a:t>
            </a:r>
            <a:r>
              <a:rPr lang="en-IN" sz="2000" dirty="0" smtClean="0"/>
              <a:t> </a:t>
            </a:r>
            <a:r>
              <a:rPr lang="en-IN" sz="2000" dirty="0"/>
              <a:t>which may cause 8th nerve </a:t>
            </a:r>
            <a:r>
              <a:rPr lang="en-IN" sz="2000" dirty="0" smtClean="0"/>
              <a:t>damage and </a:t>
            </a:r>
            <a:r>
              <a:rPr lang="en-IN" sz="2000" dirty="0"/>
              <a:t>deafness in the </a:t>
            </a:r>
            <a:r>
              <a:rPr lang="en-IN" sz="2000" dirty="0" smtClean="0"/>
              <a:t>foetus</a:t>
            </a:r>
          </a:p>
          <a:p>
            <a:pPr algn="just"/>
            <a:r>
              <a:rPr lang="en-IN" sz="2000" dirty="0" smtClean="0">
                <a:solidFill>
                  <a:srgbClr val="FF0000"/>
                </a:solidFill>
              </a:rPr>
              <a:t>Iodide-containing preparations </a:t>
            </a:r>
            <a:r>
              <a:rPr lang="en-IN" sz="2000" dirty="0" smtClean="0"/>
              <a:t>which </a:t>
            </a:r>
            <a:r>
              <a:rPr lang="en-IN" sz="2000" dirty="0"/>
              <a:t>may cause congenital goitre in the </a:t>
            </a:r>
            <a:r>
              <a:rPr lang="en-IN" sz="2000" dirty="0" smtClean="0"/>
              <a:t>foetus.</a:t>
            </a:r>
            <a:endParaRPr lang="en-IN" sz="2000" i="1" dirty="0"/>
          </a:p>
          <a:p>
            <a:pPr algn="just"/>
            <a:r>
              <a:rPr lang="en-IN" sz="2000" dirty="0">
                <a:solidFill>
                  <a:srgbClr val="FF0000"/>
                </a:solidFill>
              </a:rPr>
              <a:t>Corticosteroids</a:t>
            </a:r>
            <a:r>
              <a:rPr lang="en-IN" sz="2000" dirty="0"/>
              <a:t> may impair foetal growth, sex hormones </a:t>
            </a:r>
            <a:r>
              <a:rPr lang="en-IN" sz="2000" dirty="0" smtClean="0"/>
              <a:t>may produce </a:t>
            </a:r>
            <a:r>
              <a:rPr lang="en-IN" sz="2000" dirty="0" err="1" smtClean="0"/>
              <a:t>virilism</a:t>
            </a:r>
            <a:endParaRPr lang="en-IN" sz="2000" dirty="0" smtClean="0"/>
          </a:p>
          <a:p>
            <a:pPr algn="just"/>
            <a:r>
              <a:rPr lang="en-IN" sz="2000" dirty="0" err="1" smtClean="0">
                <a:solidFill>
                  <a:srgbClr val="FF0000"/>
                </a:solidFill>
              </a:rPr>
              <a:t>Tetracyclines</a:t>
            </a:r>
            <a:r>
              <a:rPr lang="en-IN" sz="2000" dirty="0" smtClean="0"/>
              <a:t> </a:t>
            </a:r>
            <a:r>
              <a:rPr lang="en-IN" sz="2000" dirty="0"/>
              <a:t>may affect the growth of </a:t>
            </a:r>
            <a:r>
              <a:rPr lang="en-IN" sz="2000" dirty="0" smtClean="0"/>
              <a:t>bones and </a:t>
            </a:r>
            <a:r>
              <a:rPr lang="en-IN" sz="2000" dirty="0"/>
              <a:t>enamel formation of teeth. </a:t>
            </a:r>
            <a:endParaRPr lang="en-IN" sz="2000" dirty="0" smtClean="0"/>
          </a:p>
          <a:p>
            <a:pPr algn="just"/>
            <a:r>
              <a:rPr lang="en-IN" sz="2000" dirty="0" smtClean="0"/>
              <a:t>Anaesthetic </a:t>
            </a:r>
            <a:r>
              <a:rPr lang="en-IN" sz="2000" dirty="0"/>
              <a:t>agents </a:t>
            </a:r>
            <a:r>
              <a:rPr lang="en-IN" sz="2000" dirty="0" smtClean="0"/>
              <a:t>including </a:t>
            </a:r>
            <a:r>
              <a:rPr lang="en-IN" sz="2000" dirty="0" err="1" smtClean="0">
                <a:solidFill>
                  <a:srgbClr val="FF0000"/>
                </a:solidFill>
              </a:rPr>
              <a:t>pethidine</a:t>
            </a:r>
            <a:r>
              <a:rPr lang="en-IN" sz="2000" dirty="0" smtClean="0"/>
              <a:t> </a:t>
            </a:r>
            <a:r>
              <a:rPr lang="en-IN" sz="2000" dirty="0"/>
              <a:t>administered during labour can have </a:t>
            </a:r>
            <a:r>
              <a:rPr lang="en-IN" sz="2000" dirty="0" smtClean="0"/>
              <a:t>depressant effect </a:t>
            </a:r>
            <a:r>
              <a:rPr lang="en-IN" sz="2000" dirty="0"/>
              <a:t>on the baby and delay the onset of effective respiration.</a:t>
            </a:r>
          </a:p>
          <a:p>
            <a:pPr algn="just"/>
            <a:r>
              <a:rPr lang="en-IN" sz="2000" dirty="0"/>
              <a:t>Later still in the </a:t>
            </a:r>
            <a:r>
              <a:rPr lang="en-IN" sz="2000" dirty="0" err="1"/>
              <a:t>puerperium</a:t>
            </a:r>
            <a:r>
              <a:rPr lang="en-IN" sz="2000" dirty="0"/>
              <a:t>, if the mother is </a:t>
            </a:r>
            <a:r>
              <a:rPr lang="en-IN" sz="2000" dirty="0" smtClean="0"/>
              <a:t>breast-feeding, there </a:t>
            </a:r>
            <a:r>
              <a:rPr lang="en-IN" sz="2000" dirty="0"/>
              <a:t>are certain drugs which are excreted in breast </a:t>
            </a:r>
            <a:r>
              <a:rPr lang="en-IN" sz="2000" dirty="0" smtClean="0"/>
              <a:t>milk.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770141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IN" i="1" dirty="0"/>
              <a:t>RADIATION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Exposure to radiation is a </a:t>
            </a:r>
            <a:r>
              <a:rPr lang="en-IN" dirty="0" smtClean="0"/>
              <a:t>positive danger </a:t>
            </a:r>
            <a:r>
              <a:rPr lang="en-IN" dirty="0"/>
              <a:t>to the developing foetus.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most common </a:t>
            </a:r>
            <a:r>
              <a:rPr lang="en-IN" dirty="0" smtClean="0"/>
              <a:t>source of </a:t>
            </a:r>
            <a:r>
              <a:rPr lang="en-IN" dirty="0"/>
              <a:t>radiation </a:t>
            </a:r>
            <a:r>
              <a:rPr lang="en-IN" dirty="0">
                <a:solidFill>
                  <a:srgbClr val="FF0000"/>
                </a:solidFill>
              </a:rPr>
              <a:t>is abdominal X-ray during pregnancy. 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/>
              <a:t>Case</a:t>
            </a:r>
            <a:r>
              <a:rPr lang="en-IN" dirty="0"/>
              <a:t> </a:t>
            </a:r>
            <a:r>
              <a:rPr lang="en-IN" dirty="0" smtClean="0"/>
              <a:t>cohort </a:t>
            </a:r>
            <a:r>
              <a:rPr lang="en-IN" dirty="0"/>
              <a:t>studies have shown that mortality rates </a:t>
            </a:r>
            <a:r>
              <a:rPr lang="en-IN" dirty="0" smtClean="0"/>
              <a:t>from leukaemia </a:t>
            </a:r>
            <a:r>
              <a:rPr lang="en-IN" dirty="0"/>
              <a:t>and other neoplasms were significantly </a:t>
            </a:r>
            <a:r>
              <a:rPr lang="en-IN" dirty="0" smtClean="0"/>
              <a:t>greater among </a:t>
            </a:r>
            <a:r>
              <a:rPr lang="en-IN" dirty="0"/>
              <a:t>children exposed to intrauterine X-ray. </a:t>
            </a:r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/>
              <a:t>is </a:t>
            </a:r>
            <a:r>
              <a:rPr lang="en-IN" dirty="0" smtClean="0"/>
              <a:t>in addition </a:t>
            </a:r>
            <a:r>
              <a:rPr lang="en-IN" dirty="0"/>
              <a:t>to congenital malformations such as microcephaly.</a:t>
            </a:r>
          </a:p>
          <a:p>
            <a:r>
              <a:rPr lang="en-IN" dirty="0" smtClean="0"/>
              <a:t>All </a:t>
            </a:r>
            <a:r>
              <a:rPr lang="en-IN" dirty="0"/>
              <a:t>women of child-bearing age </a:t>
            </a:r>
            <a:r>
              <a:rPr lang="en-IN" dirty="0" smtClean="0"/>
              <a:t>among whom </a:t>
            </a:r>
            <a:r>
              <a:rPr lang="en-IN" dirty="0"/>
              <a:t>there is a possibility of pregnancy, elective </a:t>
            </a:r>
            <a:r>
              <a:rPr lang="en-IN" dirty="0" smtClean="0"/>
              <a:t>X-ray should </a:t>
            </a:r>
            <a:r>
              <a:rPr lang="en-IN" dirty="0"/>
              <a:t>be avoided in the two weeks </a:t>
            </a:r>
            <a:r>
              <a:rPr lang="en-IN" dirty="0" err="1"/>
              <a:t>preceeding</a:t>
            </a:r>
            <a:r>
              <a:rPr lang="en-IN" dirty="0"/>
              <a:t> </a:t>
            </a:r>
            <a:r>
              <a:rPr lang="en-IN" dirty="0" smtClean="0"/>
              <a:t>the menstrual </a:t>
            </a:r>
            <a:r>
              <a:rPr lang="en-IN" dirty="0"/>
              <a:t>period.</a:t>
            </a:r>
          </a:p>
        </p:txBody>
      </p:sp>
    </p:spTree>
    <p:extLst>
      <p:ext uri="{BB962C8B-B14F-4D97-AF65-F5344CB8AC3E}">
        <p14:creationId xmlns:p14="http://schemas.microsoft.com/office/powerpoint/2010/main" xmlns="" val="3037368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IN" i="1" dirty="0"/>
              <a:t>WARNING SIGNS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(a) swelling of the feet</a:t>
            </a:r>
          </a:p>
          <a:p>
            <a:pPr marL="0" indent="0">
              <a:buNone/>
            </a:pPr>
            <a:r>
              <a:rPr lang="en-IN" dirty="0"/>
              <a:t>(b) fits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c) headache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d) blurring of the vision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e) bleeding </a:t>
            </a:r>
            <a:r>
              <a:rPr lang="en-IN" dirty="0" smtClean="0"/>
              <a:t>or discharge </a:t>
            </a:r>
            <a:r>
              <a:rPr lang="en-IN" dirty="0"/>
              <a:t>per vagina, and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f) any other unusual symptoms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72229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IN" i="1" dirty="0"/>
              <a:t>CHILD CARE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IN" dirty="0"/>
              <a:t>The art of child care has to be learnt.</a:t>
            </a:r>
          </a:p>
          <a:p>
            <a:r>
              <a:rPr lang="en-IN" dirty="0"/>
              <a:t>Special classes are held for mothers attending </a:t>
            </a:r>
            <a:r>
              <a:rPr lang="en-IN" dirty="0" smtClean="0"/>
              <a:t>antenatal clinics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Mother-craft </a:t>
            </a:r>
            <a:r>
              <a:rPr lang="en-IN" dirty="0"/>
              <a:t>education consists of </a:t>
            </a:r>
            <a:r>
              <a:rPr lang="en-IN" dirty="0" smtClean="0"/>
              <a:t>nutrition education</a:t>
            </a:r>
            <a:r>
              <a:rPr lang="en-IN" dirty="0"/>
              <a:t>, advice on hygiene and childrearing, </a:t>
            </a:r>
            <a:r>
              <a:rPr lang="en-IN" dirty="0" smtClean="0"/>
              <a:t>cooking demonstrations</a:t>
            </a:r>
            <a:r>
              <a:rPr lang="en-IN" dirty="0"/>
              <a:t>, family planning education, </a:t>
            </a:r>
            <a:r>
              <a:rPr lang="en-IN" dirty="0" smtClean="0"/>
              <a:t>family budgeting</a:t>
            </a:r>
            <a:r>
              <a:rPr lang="en-IN" dirty="0"/>
              <a:t>, etc.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85977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tenatal care- specific health protecti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63" y="-34248"/>
            <a:ext cx="9130437" cy="689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age result for specific health protection- anemi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cial obstetr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 result for specific health protection- other nutritional deficienci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1" y="-1"/>
            <a:ext cx="9130119" cy="6854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 result for specific health protection- syphilis&quot;"/>
          <p:cNvPicPr>
            <a:picLocks noChangeAspect="1" noChangeArrowheads="1"/>
          </p:cNvPicPr>
          <p:nvPr/>
        </p:nvPicPr>
        <p:blipFill>
          <a:blip r:embed="rId2"/>
          <a:srcRect t="52581" r="5358" b="20569"/>
          <a:stretch>
            <a:fillRect/>
          </a:stretch>
        </p:blipFill>
        <p:spPr bwMode="auto">
          <a:xfrm>
            <a:off x="0" y="1371600"/>
            <a:ext cx="8610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age result for domiciliary care- danger signal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57" y="0"/>
            <a:ext cx="9105143" cy="6835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age result for antenatal care- specific health protection- Rh statu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13" y="0"/>
            <a:ext cx="9155413" cy="6873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b="1" dirty="0" smtClean="0"/>
              <a:t>(4) Mental </a:t>
            </a:r>
            <a:r>
              <a:rPr lang="en-IN" b="1" dirty="0"/>
              <a:t>preparation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IN" dirty="0" smtClean="0"/>
              <a:t>Mental</a:t>
            </a:r>
            <a:r>
              <a:rPr lang="en-IN" dirty="0"/>
              <a:t> </a:t>
            </a:r>
            <a:r>
              <a:rPr lang="en-IN" dirty="0" smtClean="0"/>
              <a:t>preparation </a:t>
            </a:r>
            <a:r>
              <a:rPr lang="en-IN" dirty="0"/>
              <a:t>is as important as physical or </a:t>
            </a:r>
            <a:r>
              <a:rPr lang="en-IN" dirty="0" smtClean="0"/>
              <a:t>material preparation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Sufficient </a:t>
            </a:r>
            <a:r>
              <a:rPr lang="en-IN" dirty="0"/>
              <a:t>time and opportunity must be </a:t>
            </a:r>
            <a:r>
              <a:rPr lang="en-IN" dirty="0" smtClean="0"/>
              <a:t>given to </a:t>
            </a:r>
            <a:r>
              <a:rPr lang="en-IN" dirty="0"/>
              <a:t>the expectant mothers to have a free and frank talk on </a:t>
            </a:r>
            <a:r>
              <a:rPr lang="en-IN" dirty="0" smtClean="0"/>
              <a:t>all aspects </a:t>
            </a:r>
            <a:r>
              <a:rPr lang="en-IN" dirty="0"/>
              <a:t>of pregnancy and delivery. This will go a long way </a:t>
            </a:r>
            <a:r>
              <a:rPr lang="en-IN" dirty="0" smtClean="0"/>
              <a:t>in removing </a:t>
            </a:r>
            <a:r>
              <a:rPr lang="en-IN" dirty="0"/>
              <a:t>her fears </a:t>
            </a:r>
            <a:r>
              <a:rPr lang="en-IN" dirty="0" smtClean="0"/>
              <a:t>about confinement.</a:t>
            </a:r>
          </a:p>
          <a:p>
            <a:r>
              <a:rPr lang="en-IN" dirty="0" smtClean="0"/>
              <a:t> </a:t>
            </a:r>
            <a:r>
              <a:rPr lang="en-IN" dirty="0"/>
              <a:t>The "</a:t>
            </a:r>
            <a:r>
              <a:rPr lang="en-IN" dirty="0" err="1" smtClean="0"/>
              <a:t>mothercraft</a:t>
            </a:r>
            <a:r>
              <a:rPr lang="en-IN" dirty="0" smtClean="0"/>
              <a:t>“ classes </a:t>
            </a:r>
            <a:r>
              <a:rPr lang="en-IN" dirty="0"/>
              <a:t>at the MCH Centres help a great deal in </a:t>
            </a:r>
            <a:r>
              <a:rPr lang="en-IN" dirty="0" smtClean="0"/>
              <a:t>achieving</a:t>
            </a:r>
            <a:r>
              <a:rPr lang="en-IN" dirty="0"/>
              <a:t> </a:t>
            </a:r>
            <a:r>
              <a:rPr lang="en-IN" dirty="0" smtClean="0"/>
              <a:t>this </a:t>
            </a:r>
            <a:r>
              <a:rPr lang="en-IN" dirty="0"/>
              <a:t>objective.</a:t>
            </a:r>
          </a:p>
        </p:txBody>
      </p:sp>
    </p:spTree>
    <p:extLst>
      <p:ext uri="{BB962C8B-B14F-4D97-AF65-F5344CB8AC3E}">
        <p14:creationId xmlns:p14="http://schemas.microsoft.com/office/powerpoint/2010/main" xmlns="" val="2200138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IN" b="1" dirty="0" smtClean="0"/>
              <a:t>(5) Family </a:t>
            </a:r>
            <a:r>
              <a:rPr lang="en-IN" b="1" dirty="0"/>
              <a:t>planning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Family planning is related to every phase of the </a:t>
            </a:r>
            <a:r>
              <a:rPr lang="en-IN" dirty="0" smtClean="0"/>
              <a:t>maternity cycle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mother is psychologically more receptive </a:t>
            </a:r>
            <a:r>
              <a:rPr lang="en-IN" dirty="0" smtClean="0"/>
              <a:t>to advice </a:t>
            </a:r>
            <a:r>
              <a:rPr lang="en-IN" dirty="0"/>
              <a:t>on family planning than at other times. </a:t>
            </a:r>
            <a:endParaRPr lang="en-IN" dirty="0" smtClean="0"/>
          </a:p>
          <a:p>
            <a:r>
              <a:rPr lang="en-IN" dirty="0" smtClean="0"/>
              <a:t>Educational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dirty="0"/>
              <a:t>motivational efforts must be initiated during </a:t>
            </a:r>
            <a:r>
              <a:rPr lang="en-IN" dirty="0" smtClean="0"/>
              <a:t>the antenatal </a:t>
            </a:r>
            <a:r>
              <a:rPr lang="en-IN" dirty="0"/>
              <a:t>period. </a:t>
            </a:r>
            <a:endParaRPr lang="en-IN" dirty="0" smtClean="0"/>
          </a:p>
          <a:p>
            <a:r>
              <a:rPr lang="en-IN" dirty="0" smtClean="0"/>
              <a:t>If </a:t>
            </a:r>
            <a:r>
              <a:rPr lang="en-IN" dirty="0"/>
              <a:t>the mother has had 2 or more </a:t>
            </a:r>
            <a:r>
              <a:rPr lang="en-IN" dirty="0" smtClean="0"/>
              <a:t>children, she </a:t>
            </a:r>
            <a:r>
              <a:rPr lang="en-IN" dirty="0"/>
              <a:t>should be motivated for puerperal sterilization. </a:t>
            </a:r>
            <a:endParaRPr lang="en-IN" dirty="0" smtClean="0"/>
          </a:p>
          <a:p>
            <a:r>
              <a:rPr lang="en-IN" dirty="0" smtClean="0"/>
              <a:t>In this connection</a:t>
            </a:r>
            <a:r>
              <a:rPr lang="en-IN" dirty="0"/>
              <a:t>, the All India Postpartum Programme </a:t>
            </a:r>
            <a:r>
              <a:rPr lang="en-IN" dirty="0" smtClean="0"/>
              <a:t>services are </a:t>
            </a:r>
            <a:r>
              <a:rPr lang="en-IN" dirty="0"/>
              <a:t>available to all expectant mothers in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3812670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(6) Paediatric component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It is suggested that a paediatrician should be </a:t>
            </a:r>
            <a:r>
              <a:rPr lang="en-IN" dirty="0" smtClean="0"/>
              <a:t>in attendance </a:t>
            </a:r>
            <a:r>
              <a:rPr lang="en-IN" dirty="0"/>
              <a:t>at all antenatal clinics to pay attention </a:t>
            </a:r>
            <a:r>
              <a:rPr lang="en-IN"/>
              <a:t>to </a:t>
            </a:r>
            <a:r>
              <a:rPr lang="en-IN" smtClean="0"/>
              <a:t>the under-fives </a:t>
            </a:r>
            <a:r>
              <a:rPr lang="en-IN" dirty="0"/>
              <a:t>accompanying the mothers.</a:t>
            </a:r>
          </a:p>
        </p:txBody>
      </p:sp>
    </p:spTree>
    <p:extLst>
      <p:ext uri="{BB962C8B-B14F-4D97-AF65-F5344CB8AC3E}">
        <p14:creationId xmlns:p14="http://schemas.microsoft.com/office/powerpoint/2010/main" xmlns="" val="3994572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age result for intranatal ca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 result for intranatal ca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75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age result for domiciliary care- advantag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-38100"/>
            <a:ext cx="9194800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social obstetr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 result for intranatal care- institutional ca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6940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age result for postnatal care- objectiv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mage result for complication of postnatal care period&quot;"/>
          <p:cNvPicPr>
            <a:picLocks noChangeAspect="1" noChangeArrowheads="1"/>
          </p:cNvPicPr>
          <p:nvPr/>
        </p:nvPicPr>
        <p:blipFill rotWithShape="1">
          <a:blip r:embed="rId2"/>
          <a:srcRect t="52464"/>
          <a:stretch/>
        </p:blipFill>
        <p:spPr bwMode="auto">
          <a:xfrm>
            <a:off x="0" y="0"/>
            <a:ext cx="914399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 result for restoration of mother to optimum health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57150"/>
            <a:ext cx="9169400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age result for restoration of mother to optimum health&quot;"/>
          <p:cNvPicPr>
            <a:picLocks noChangeAspect="1" noChangeArrowheads="1"/>
          </p:cNvPicPr>
          <p:nvPr/>
        </p:nvPicPr>
        <p:blipFill>
          <a:blip r:embed="rId2"/>
          <a:srcRect b="45556"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(2</a:t>
            </a:r>
            <a:r>
              <a:rPr lang="en-IN" dirty="0">
                <a:solidFill>
                  <a:srgbClr val="FF0000"/>
                </a:solidFill>
              </a:rPr>
              <a:t>) </a:t>
            </a:r>
            <a:r>
              <a:rPr lang="en-IN" i="1" dirty="0">
                <a:solidFill>
                  <a:srgbClr val="FF0000"/>
                </a:solidFill>
              </a:rPr>
              <a:t>Anaemia </a:t>
            </a:r>
            <a:r>
              <a:rPr lang="en-IN" dirty="0"/>
              <a:t>: </a:t>
            </a:r>
            <a:endParaRPr lang="en-IN" dirty="0" smtClean="0"/>
          </a:p>
          <a:p>
            <a:pPr marL="0" indent="0" algn="just">
              <a:buNone/>
            </a:pPr>
            <a:r>
              <a:rPr lang="en-IN" dirty="0"/>
              <a:t> </a:t>
            </a:r>
            <a:r>
              <a:rPr lang="en-IN" dirty="0" smtClean="0"/>
              <a:t>                   Routine </a:t>
            </a:r>
            <a:r>
              <a:rPr lang="en-IN" dirty="0"/>
              <a:t>haemoglobin examination should</a:t>
            </a:r>
          </a:p>
          <a:p>
            <a:pPr marL="0" indent="0" algn="just">
              <a:buNone/>
            </a:pPr>
            <a:r>
              <a:rPr lang="en-IN" dirty="0"/>
              <a:t>be </a:t>
            </a:r>
            <a:r>
              <a:rPr lang="en-IN" dirty="0" smtClean="0"/>
              <a:t>done.</a:t>
            </a:r>
          </a:p>
          <a:p>
            <a:pPr marL="0" indent="0" algn="just">
              <a:buNone/>
            </a:pPr>
            <a:r>
              <a:rPr lang="en-IN" dirty="0" smtClean="0"/>
              <a:t>(</a:t>
            </a:r>
            <a:r>
              <a:rPr lang="en-IN" dirty="0"/>
              <a:t>3) </a:t>
            </a:r>
            <a:r>
              <a:rPr lang="en-IN" i="1" dirty="0">
                <a:solidFill>
                  <a:srgbClr val="FF0000"/>
                </a:solidFill>
              </a:rPr>
              <a:t>Nutrition</a:t>
            </a:r>
            <a:r>
              <a:rPr lang="en-IN" i="1" dirty="0"/>
              <a:t> </a:t>
            </a:r>
            <a:r>
              <a:rPr lang="en-IN" dirty="0"/>
              <a:t>: </a:t>
            </a:r>
            <a:endParaRPr lang="en-IN" dirty="0" smtClean="0"/>
          </a:p>
          <a:p>
            <a:pPr marL="0" indent="0" algn="just">
              <a:buNone/>
            </a:pPr>
            <a:r>
              <a:rPr lang="en-IN" dirty="0"/>
              <a:t> </a:t>
            </a:r>
            <a:r>
              <a:rPr lang="en-IN" dirty="0" smtClean="0"/>
              <a:t>                   Though </a:t>
            </a:r>
            <a:r>
              <a:rPr lang="en-IN" dirty="0"/>
              <a:t>a malnourished mother is able </a:t>
            </a:r>
            <a:r>
              <a:rPr lang="en-IN" dirty="0" smtClean="0"/>
              <a:t>to secrete </a:t>
            </a:r>
            <a:r>
              <a:rPr lang="en-IN" dirty="0"/>
              <a:t>as much breast milk as a well nourished one, </a:t>
            </a:r>
            <a:r>
              <a:rPr lang="en-IN" dirty="0" smtClean="0"/>
              <a:t>she does </a:t>
            </a:r>
            <a:r>
              <a:rPr lang="en-IN" dirty="0"/>
              <a:t>it at the cost of her own health. The nutritional </a:t>
            </a:r>
            <a:r>
              <a:rPr lang="en-IN" dirty="0" smtClean="0"/>
              <a:t>needs of </a:t>
            </a:r>
            <a:r>
              <a:rPr lang="en-IN" dirty="0"/>
              <a:t>the mother must be adequately met. </a:t>
            </a:r>
            <a:endParaRPr lang="en-IN" dirty="0" smtClean="0"/>
          </a:p>
          <a:p>
            <a:pPr marL="0" indent="0" algn="just">
              <a:buNone/>
            </a:pPr>
            <a:r>
              <a:rPr lang="pt-BR" dirty="0" smtClean="0"/>
              <a:t>(</a:t>
            </a:r>
            <a:r>
              <a:rPr lang="pt-BR" dirty="0"/>
              <a:t>4) </a:t>
            </a:r>
            <a:r>
              <a:rPr lang="pt-BR" i="1" dirty="0">
                <a:solidFill>
                  <a:srgbClr val="FF0000"/>
                </a:solidFill>
              </a:rPr>
              <a:t>Postnatal exercises </a:t>
            </a:r>
            <a:r>
              <a:rPr lang="pt-BR" dirty="0"/>
              <a:t>: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        Postnatal </a:t>
            </a:r>
            <a:r>
              <a:rPr lang="pt-BR" dirty="0"/>
              <a:t>exercises are </a:t>
            </a:r>
            <a:r>
              <a:rPr lang="pt-BR" dirty="0" smtClean="0"/>
              <a:t>necessary </a:t>
            </a:r>
            <a:r>
              <a:rPr lang="en-IN" dirty="0" smtClean="0"/>
              <a:t>to </a:t>
            </a:r>
            <a:r>
              <a:rPr lang="en-IN" dirty="0"/>
              <a:t>bring the stretched abdominal and pelvic muscles back </a:t>
            </a:r>
            <a:r>
              <a:rPr lang="en-IN" dirty="0" smtClean="0"/>
              <a:t>to normal </a:t>
            </a:r>
            <a:r>
              <a:rPr lang="en-IN" dirty="0"/>
              <a:t>as quickly as possible. Gradual resumption of </a:t>
            </a:r>
            <a:r>
              <a:rPr lang="en-IN" dirty="0" smtClean="0"/>
              <a:t>normal house-hold </a:t>
            </a:r>
            <a:r>
              <a:rPr lang="en-IN" dirty="0"/>
              <a:t>duties may be </a:t>
            </a:r>
            <a:r>
              <a:rPr lang="en-IN" dirty="0" smtClean="0"/>
              <a:t>enough.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42490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PSYSCHOLOGICAL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solidFill>
                  <a:srgbClr val="FF0000"/>
                </a:solidFill>
              </a:rPr>
              <a:t>F</a:t>
            </a:r>
            <a:r>
              <a:rPr lang="en-IN" dirty="0" smtClean="0">
                <a:solidFill>
                  <a:srgbClr val="FF0000"/>
                </a:solidFill>
              </a:rPr>
              <a:t>ear</a:t>
            </a:r>
            <a:r>
              <a:rPr lang="en-IN" dirty="0" smtClean="0"/>
              <a:t> </a:t>
            </a:r>
            <a:r>
              <a:rPr lang="en-IN" dirty="0"/>
              <a:t>which is generally borne of ignorance.</a:t>
            </a:r>
          </a:p>
          <a:p>
            <a:pPr algn="just"/>
            <a:r>
              <a:rPr lang="en-IN" dirty="0" smtClean="0"/>
              <a:t> </a:t>
            </a:r>
            <a:r>
              <a:rPr lang="en-IN" dirty="0">
                <a:solidFill>
                  <a:srgbClr val="FF0000"/>
                </a:solidFill>
              </a:rPr>
              <a:t>T</a:t>
            </a:r>
            <a:r>
              <a:rPr lang="en-IN" dirty="0" smtClean="0">
                <a:solidFill>
                  <a:srgbClr val="FF0000"/>
                </a:solidFill>
              </a:rPr>
              <a:t>imidity </a:t>
            </a:r>
            <a:r>
              <a:rPr lang="en-IN" dirty="0">
                <a:solidFill>
                  <a:srgbClr val="FF0000"/>
                </a:solidFill>
              </a:rPr>
              <a:t>and </a:t>
            </a:r>
            <a:r>
              <a:rPr lang="en-IN" dirty="0" smtClean="0">
                <a:solidFill>
                  <a:srgbClr val="FF0000"/>
                </a:solidFill>
              </a:rPr>
              <a:t>Insecurity </a:t>
            </a:r>
            <a:r>
              <a:rPr lang="en-IN" dirty="0"/>
              <a:t>regarding </a:t>
            </a:r>
            <a:r>
              <a:rPr lang="en-IN" dirty="0" smtClean="0"/>
              <a:t>the baby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If </a:t>
            </a:r>
            <a:r>
              <a:rPr lang="en-IN" dirty="0"/>
              <a:t>a woman is to endure cheerfully the </a:t>
            </a:r>
            <a:r>
              <a:rPr lang="en-IN" dirty="0" smtClean="0"/>
              <a:t>emotional stresses </a:t>
            </a:r>
            <a:r>
              <a:rPr lang="en-IN" dirty="0"/>
              <a:t>of childbirth, she requires </a:t>
            </a:r>
            <a:r>
              <a:rPr lang="en-IN" dirty="0">
                <a:solidFill>
                  <a:srgbClr val="FF0000"/>
                </a:solidFill>
              </a:rPr>
              <a:t>the support </a:t>
            </a:r>
            <a:r>
              <a:rPr lang="en-IN" dirty="0" smtClean="0">
                <a:solidFill>
                  <a:srgbClr val="FF0000"/>
                </a:solidFill>
              </a:rPr>
              <a:t>and companionship </a:t>
            </a:r>
            <a:r>
              <a:rPr lang="en-IN" dirty="0">
                <a:solidFill>
                  <a:srgbClr val="FF0000"/>
                </a:solidFill>
              </a:rPr>
              <a:t>of her husband. </a:t>
            </a:r>
            <a:endParaRPr lang="en-IN" dirty="0" smtClean="0">
              <a:solidFill>
                <a:srgbClr val="FF0000"/>
              </a:solidFill>
            </a:endParaRPr>
          </a:p>
          <a:p>
            <a:pPr algn="just"/>
            <a:r>
              <a:rPr lang="en-IN" dirty="0" smtClean="0"/>
              <a:t>Fear </a:t>
            </a:r>
            <a:r>
              <a:rPr lang="en-IN" dirty="0"/>
              <a:t>and insecurity may </a:t>
            </a:r>
            <a:r>
              <a:rPr lang="en-IN" dirty="0" smtClean="0"/>
              <a:t>be eliminated </a:t>
            </a:r>
            <a:r>
              <a:rPr lang="en-IN" dirty="0"/>
              <a:t>by proper prenatal instruction. The so </a:t>
            </a:r>
            <a:r>
              <a:rPr lang="en-IN" dirty="0" smtClean="0"/>
              <a:t>called </a:t>
            </a:r>
            <a:r>
              <a:rPr lang="en-IN" dirty="0" smtClean="0">
                <a:solidFill>
                  <a:srgbClr val="FF0000"/>
                </a:solidFill>
              </a:rPr>
              <a:t>postpartum </a:t>
            </a:r>
            <a:r>
              <a:rPr lang="en-IN" dirty="0">
                <a:solidFill>
                  <a:srgbClr val="FF0000"/>
                </a:solidFill>
              </a:rPr>
              <a:t>psychosis</a:t>
            </a:r>
            <a:r>
              <a:rPr lang="en-IN" dirty="0"/>
              <a:t> is perhaps precipitated by </a:t>
            </a:r>
            <a:r>
              <a:rPr lang="en-IN" dirty="0" smtClean="0"/>
              <a:t>birth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98644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/>
              <a:t>really important thing is to </a:t>
            </a:r>
            <a:r>
              <a:rPr lang="en-IN" dirty="0">
                <a:solidFill>
                  <a:srgbClr val="FF0000"/>
                </a:solidFill>
              </a:rPr>
              <a:t>nurture and raise </a:t>
            </a:r>
            <a:r>
              <a:rPr lang="en-IN" dirty="0" smtClean="0">
                <a:solidFill>
                  <a:srgbClr val="FF0000"/>
                </a:solidFill>
              </a:rPr>
              <a:t>the child </a:t>
            </a:r>
            <a:r>
              <a:rPr lang="en-IN" dirty="0"/>
              <a:t>in a wholesome family atmosphere. </a:t>
            </a:r>
            <a:endParaRPr lang="en-IN" dirty="0" smtClean="0"/>
          </a:p>
          <a:p>
            <a:r>
              <a:rPr lang="en-IN" dirty="0" smtClean="0"/>
              <a:t>She</a:t>
            </a:r>
            <a:r>
              <a:rPr lang="en-IN" dirty="0"/>
              <a:t>, with </a:t>
            </a:r>
            <a:r>
              <a:rPr lang="en-IN" dirty="0" smtClean="0"/>
              <a:t>her husband</a:t>
            </a:r>
            <a:r>
              <a:rPr lang="en-IN" dirty="0"/>
              <a:t>, must develop her own methods.</a:t>
            </a:r>
          </a:p>
        </p:txBody>
      </p:sp>
    </p:spTree>
    <p:extLst>
      <p:ext uri="{BB962C8B-B14F-4D97-AF65-F5344CB8AC3E}">
        <p14:creationId xmlns:p14="http://schemas.microsoft.com/office/powerpoint/2010/main" xmlns="" val="1266699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b="1" dirty="0"/>
              <a:t>Breast-feeding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pPr algn="just"/>
            <a:r>
              <a:rPr lang="en-IN" sz="2000" dirty="0">
                <a:solidFill>
                  <a:srgbClr val="FF0000"/>
                </a:solidFill>
              </a:rPr>
              <a:t>B</a:t>
            </a:r>
            <a:r>
              <a:rPr lang="en-IN" sz="2000" dirty="0" smtClean="0">
                <a:solidFill>
                  <a:srgbClr val="FF0000"/>
                </a:solidFill>
              </a:rPr>
              <a:t>reast milk </a:t>
            </a:r>
            <a:r>
              <a:rPr lang="en-IN" sz="2000" dirty="0" smtClean="0"/>
              <a:t>provides </a:t>
            </a:r>
            <a:r>
              <a:rPr lang="en-IN" sz="2000" dirty="0"/>
              <a:t>the main source of nourishment in the first year </a:t>
            </a:r>
            <a:r>
              <a:rPr lang="en-IN" sz="2000" dirty="0" smtClean="0"/>
              <a:t>of life</a:t>
            </a:r>
            <a:r>
              <a:rPr lang="en-IN" sz="2000" dirty="0"/>
              <a:t>. </a:t>
            </a:r>
            <a:r>
              <a:rPr lang="en-IN" sz="2000" dirty="0" smtClean="0"/>
              <a:t> </a:t>
            </a:r>
          </a:p>
          <a:p>
            <a:pPr algn="just"/>
            <a:r>
              <a:rPr lang="en-IN" sz="2000" dirty="0" smtClean="0"/>
              <a:t>When </a:t>
            </a:r>
            <a:r>
              <a:rPr lang="en-IN" sz="2000" dirty="0"/>
              <a:t>the standard </a:t>
            </a:r>
            <a:r>
              <a:rPr lang="en-IN" sz="2000" dirty="0" smtClean="0"/>
              <a:t>of environmental </a:t>
            </a:r>
            <a:r>
              <a:rPr lang="en-IN" sz="2000" dirty="0"/>
              <a:t>sanitation is poor and education low, </a:t>
            </a:r>
            <a:r>
              <a:rPr lang="en-IN" sz="2000" dirty="0" smtClean="0"/>
              <a:t>the content </a:t>
            </a:r>
            <a:r>
              <a:rPr lang="en-IN" sz="2000" dirty="0"/>
              <a:t>of the </a:t>
            </a:r>
            <a:r>
              <a:rPr lang="en-IN" sz="2000" dirty="0">
                <a:solidFill>
                  <a:srgbClr val="FF0000"/>
                </a:solidFill>
              </a:rPr>
              <a:t>feeding bottle </a:t>
            </a:r>
            <a:r>
              <a:rPr lang="en-IN" sz="2000" dirty="0"/>
              <a:t>is likely to be as </a:t>
            </a:r>
            <a:r>
              <a:rPr lang="en-IN" sz="2000" dirty="0" smtClean="0"/>
              <a:t>nutritionally poor </a:t>
            </a:r>
            <a:r>
              <a:rPr lang="en-IN" sz="2000" dirty="0"/>
              <a:t>as it is </a:t>
            </a:r>
            <a:r>
              <a:rPr lang="en-IN" sz="2000" dirty="0">
                <a:solidFill>
                  <a:srgbClr val="FF0000"/>
                </a:solidFill>
              </a:rPr>
              <a:t>bacteriologically dangerous</a:t>
            </a:r>
            <a:r>
              <a:rPr lang="en-IN" sz="2000" dirty="0"/>
              <a:t>. </a:t>
            </a:r>
            <a:endParaRPr lang="en-IN" sz="2000" dirty="0" smtClean="0"/>
          </a:p>
          <a:p>
            <a:pPr algn="just"/>
            <a:r>
              <a:rPr lang="en-IN" sz="2000" dirty="0" smtClean="0"/>
              <a:t>It </a:t>
            </a:r>
            <a:r>
              <a:rPr lang="en-IN" sz="2000" dirty="0"/>
              <a:t>is </a:t>
            </a:r>
            <a:r>
              <a:rPr lang="en-IN" sz="2000" dirty="0" smtClean="0"/>
              <a:t>very important </a:t>
            </a:r>
            <a:r>
              <a:rPr lang="en-IN" sz="2000" dirty="0"/>
              <a:t>to advise the mothers to avoid the feeding bottle.</a:t>
            </a:r>
          </a:p>
          <a:p>
            <a:pPr algn="just"/>
            <a:r>
              <a:rPr lang="en-IN" sz="2000" dirty="0"/>
              <a:t>A great asset in India is that an average Indian </a:t>
            </a:r>
            <a:r>
              <a:rPr lang="en-IN" sz="2000" dirty="0" smtClean="0"/>
              <a:t>mother, although </a:t>
            </a:r>
            <a:r>
              <a:rPr lang="en-IN" sz="2000" dirty="0"/>
              <a:t>poor in nutritional status, has a remarkable </a:t>
            </a:r>
            <a:r>
              <a:rPr lang="en-IN" sz="2000" dirty="0" smtClean="0"/>
              <a:t>ability to </a:t>
            </a:r>
            <a:r>
              <a:rPr lang="en-IN" sz="2000" dirty="0"/>
              <a:t>breast-feed her infant for prolonged </a:t>
            </a:r>
            <a:r>
              <a:rPr lang="en-IN" sz="2000" dirty="0" smtClean="0"/>
              <a:t>periods. </a:t>
            </a:r>
          </a:p>
          <a:p>
            <a:pPr algn="just"/>
            <a:r>
              <a:rPr lang="en-IN" sz="2000" dirty="0" smtClean="0"/>
              <a:t>Longitudinal and cross-sectional </a:t>
            </a:r>
            <a:r>
              <a:rPr lang="en-IN" sz="2000" dirty="0"/>
              <a:t>studies indicate that poor Indian </a:t>
            </a:r>
            <a:r>
              <a:rPr lang="en-IN" sz="2000" dirty="0" smtClean="0"/>
              <a:t>women secrete </a:t>
            </a:r>
            <a:r>
              <a:rPr lang="en-IN" sz="2000" dirty="0"/>
              <a:t>as much as </a:t>
            </a:r>
            <a:r>
              <a:rPr lang="en-IN" sz="2000" dirty="0">
                <a:solidFill>
                  <a:srgbClr val="FF0000"/>
                </a:solidFill>
              </a:rPr>
              <a:t>400 to 600 ml of milk per day </a:t>
            </a:r>
            <a:r>
              <a:rPr lang="en-IN" sz="2000" dirty="0"/>
              <a:t>during </a:t>
            </a:r>
            <a:r>
              <a:rPr lang="en-IN" sz="2000" dirty="0" smtClean="0"/>
              <a:t>the first year. </a:t>
            </a:r>
          </a:p>
          <a:p>
            <a:pPr algn="just"/>
            <a:r>
              <a:rPr lang="en-IN" sz="2000" dirty="0" smtClean="0"/>
              <a:t>No </a:t>
            </a:r>
            <a:r>
              <a:rPr lang="en-IN" sz="2000" dirty="0"/>
              <a:t>other food is required to be given </a:t>
            </a:r>
            <a:r>
              <a:rPr lang="en-IN" sz="2000" dirty="0" smtClean="0">
                <a:solidFill>
                  <a:srgbClr val="FF0000"/>
                </a:solidFill>
              </a:rPr>
              <a:t>until</a:t>
            </a:r>
            <a:r>
              <a:rPr lang="en-IN" sz="2000" dirty="0">
                <a:solidFill>
                  <a:srgbClr val="FF0000"/>
                </a:solidFill>
              </a:rPr>
              <a:t> </a:t>
            </a:r>
            <a:r>
              <a:rPr lang="en-IN" sz="2000" dirty="0" smtClean="0">
                <a:solidFill>
                  <a:srgbClr val="FF0000"/>
                </a:solidFill>
              </a:rPr>
              <a:t>6 </a:t>
            </a:r>
            <a:r>
              <a:rPr lang="en-IN" sz="2000" dirty="0">
                <a:solidFill>
                  <a:srgbClr val="FF0000"/>
                </a:solidFill>
              </a:rPr>
              <a:t>months </a:t>
            </a:r>
            <a:r>
              <a:rPr lang="en-IN" sz="2000" dirty="0"/>
              <a:t>after birth. </a:t>
            </a:r>
            <a:endParaRPr lang="en-IN" sz="2000" dirty="0" smtClean="0"/>
          </a:p>
          <a:p>
            <a:pPr algn="just"/>
            <a:r>
              <a:rPr lang="en-IN" sz="2000" dirty="0" smtClean="0"/>
              <a:t>At </a:t>
            </a:r>
            <a:r>
              <a:rPr lang="en-IN" sz="2000" dirty="0"/>
              <a:t>the age of 6 months, breast </a:t>
            </a:r>
            <a:r>
              <a:rPr lang="en-IN" sz="2000" dirty="0" smtClean="0"/>
              <a:t>milk should </a:t>
            </a:r>
            <a:r>
              <a:rPr lang="en-IN" sz="2000" dirty="0"/>
              <a:t>be supplemented by additional foods rich in </a:t>
            </a:r>
            <a:r>
              <a:rPr lang="en-IN" sz="2000" dirty="0" smtClean="0"/>
              <a:t>protein and </a:t>
            </a:r>
            <a:r>
              <a:rPr lang="en-IN" sz="2000" dirty="0"/>
              <a:t>other nutrients (e.g., animal milk, soft-cooked </a:t>
            </a:r>
            <a:r>
              <a:rPr lang="en-IN" sz="2000" dirty="0" smtClean="0"/>
              <a:t>mashed vegetables</a:t>
            </a:r>
            <a:r>
              <a:rPr lang="en-IN" sz="2000" dirty="0"/>
              <a:t>, etc.). These are </a:t>
            </a:r>
            <a:r>
              <a:rPr lang="en-IN" sz="2000" dirty="0">
                <a:solidFill>
                  <a:srgbClr val="FF0000"/>
                </a:solidFill>
              </a:rPr>
              <a:t>called supplementary </a:t>
            </a:r>
            <a:r>
              <a:rPr lang="en-IN" sz="2000" dirty="0" smtClean="0">
                <a:solidFill>
                  <a:srgbClr val="FF0000"/>
                </a:solidFill>
              </a:rPr>
              <a:t>foods </a:t>
            </a:r>
            <a:r>
              <a:rPr lang="en-IN" sz="2000" dirty="0" smtClean="0"/>
              <a:t>which </a:t>
            </a:r>
            <a:r>
              <a:rPr lang="en-IN" sz="2000" dirty="0"/>
              <a:t>should be introduced very gradually in small amounts.</a:t>
            </a:r>
          </a:p>
        </p:txBody>
      </p:sp>
    </p:spTree>
    <p:extLst>
      <p:ext uri="{BB962C8B-B14F-4D97-AF65-F5344CB8AC3E}">
        <p14:creationId xmlns:p14="http://schemas.microsoft.com/office/powerpoint/2010/main" xmlns="" val="1884235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FAMILY PLANNING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/>
              <a:t>It has already been stressed that family planning is </a:t>
            </a:r>
            <a:r>
              <a:rPr lang="en-IN" dirty="0" smtClean="0"/>
              <a:t>related to </a:t>
            </a:r>
            <a:r>
              <a:rPr lang="en-IN" dirty="0"/>
              <a:t>every phase of maternity cycle. </a:t>
            </a:r>
            <a:endParaRPr lang="en-IN" dirty="0" smtClean="0"/>
          </a:p>
          <a:p>
            <a:pPr algn="just"/>
            <a:r>
              <a:rPr lang="en-IN" dirty="0" smtClean="0"/>
              <a:t>Every </a:t>
            </a:r>
            <a:r>
              <a:rPr lang="en-IN" dirty="0"/>
              <a:t>attempt should </a:t>
            </a:r>
            <a:r>
              <a:rPr lang="en-IN" dirty="0" smtClean="0"/>
              <a:t>be made </a:t>
            </a:r>
            <a:r>
              <a:rPr lang="en-IN" dirty="0"/>
              <a:t>to motivate mothers when they attend postnatal </a:t>
            </a:r>
            <a:r>
              <a:rPr lang="en-IN" dirty="0" smtClean="0"/>
              <a:t>clinics or </a:t>
            </a:r>
            <a:r>
              <a:rPr lang="en-IN" dirty="0"/>
              <a:t>during postnatal contacts to adopt a suitable method </a:t>
            </a:r>
            <a:r>
              <a:rPr lang="en-IN" dirty="0" smtClean="0"/>
              <a:t>for </a:t>
            </a:r>
            <a:r>
              <a:rPr lang="en-IN" dirty="0" smtClean="0">
                <a:solidFill>
                  <a:srgbClr val="FF0000"/>
                </a:solidFill>
              </a:rPr>
              <a:t>spacing </a:t>
            </a:r>
            <a:r>
              <a:rPr lang="en-IN" dirty="0">
                <a:solidFill>
                  <a:srgbClr val="FF0000"/>
                </a:solidFill>
              </a:rPr>
              <a:t>the next birth </a:t>
            </a:r>
            <a:r>
              <a:rPr lang="en-IN" dirty="0"/>
              <a:t>or for limiting the family size as </a:t>
            </a:r>
            <a:r>
              <a:rPr lang="en-IN" dirty="0" smtClean="0"/>
              <a:t>the case </a:t>
            </a:r>
            <a:r>
              <a:rPr lang="en-IN" dirty="0"/>
              <a:t>may be. </a:t>
            </a:r>
            <a:endParaRPr lang="en-IN" dirty="0" smtClean="0"/>
          </a:p>
          <a:p>
            <a:pPr algn="just"/>
            <a:r>
              <a:rPr lang="en-IN" dirty="0" smtClean="0"/>
              <a:t>Postpartum </a:t>
            </a:r>
            <a:r>
              <a:rPr lang="en-IN" dirty="0"/>
              <a:t>sterilization is </a:t>
            </a:r>
            <a:r>
              <a:rPr lang="en-IN" dirty="0" smtClean="0"/>
              <a:t>generally recommended </a:t>
            </a:r>
            <a:r>
              <a:rPr lang="en-IN" dirty="0"/>
              <a:t>on the </a:t>
            </a:r>
            <a:r>
              <a:rPr lang="en-IN" dirty="0">
                <a:solidFill>
                  <a:srgbClr val="FF0000"/>
                </a:solidFill>
              </a:rPr>
              <a:t>2nd day after delivery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Although</a:t>
            </a:r>
            <a:r>
              <a:rPr lang="en-IN" dirty="0"/>
              <a:t> </a:t>
            </a:r>
            <a:r>
              <a:rPr lang="en-IN" dirty="0" smtClean="0"/>
              <a:t>lactation </a:t>
            </a:r>
            <a:r>
              <a:rPr lang="en-IN" dirty="0"/>
              <a:t>confers some protection ·against conception, </a:t>
            </a:r>
            <a:r>
              <a:rPr lang="en-IN" dirty="0" smtClean="0"/>
              <a:t>it cannot </a:t>
            </a:r>
            <a:r>
              <a:rPr lang="en-IN" dirty="0"/>
              <a:t>be depended upon; contraceptives have to </a:t>
            </a:r>
            <a:r>
              <a:rPr lang="en-IN" dirty="0" smtClean="0"/>
              <a:t>be supplied </a:t>
            </a:r>
            <a:r>
              <a:rPr lang="en-IN" dirty="0"/>
              <a:t>immediately postpartum. </a:t>
            </a:r>
            <a:endParaRPr lang="en-IN" dirty="0" smtClean="0"/>
          </a:p>
          <a:p>
            <a:pPr algn="just"/>
            <a:r>
              <a:rPr lang="en-IN" dirty="0" smtClean="0"/>
              <a:t>In</a:t>
            </a:r>
            <a:r>
              <a:rPr lang="en-IN" dirty="0"/>
              <a:t> </a:t>
            </a:r>
            <a:r>
              <a:rPr lang="en-IN" dirty="0" smtClean="0"/>
              <a:t>general</a:t>
            </a:r>
            <a:r>
              <a:rPr lang="en-IN" dirty="0"/>
              <a:t>, </a:t>
            </a:r>
            <a:r>
              <a:rPr lang="en-IN" dirty="0">
                <a:solidFill>
                  <a:srgbClr val="FF0000"/>
                </a:solidFill>
              </a:rPr>
              <a:t>combined or sequential oral "pills" should </a:t>
            </a:r>
            <a:r>
              <a:rPr lang="en-IN" dirty="0" smtClean="0">
                <a:solidFill>
                  <a:srgbClr val="FF0000"/>
                </a:solidFill>
              </a:rPr>
              <a:t>be avoided </a:t>
            </a:r>
            <a:r>
              <a:rPr lang="en-IN" dirty="0"/>
              <a:t>in a lactating mother as they do suppress lactation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2871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Image result for preventive paediatr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Image result for preventive paediatr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Image result for preventive paediatr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Basic health education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86400"/>
          </a:xfrm>
        </p:spPr>
        <p:txBody>
          <a:bodyPr>
            <a:normAutofit/>
          </a:bodyPr>
          <a:lstStyle/>
          <a:p>
            <a:r>
              <a:rPr lang="en-IN" dirty="0" smtClean="0"/>
              <a:t>Health </a:t>
            </a:r>
            <a:r>
              <a:rPr lang="en-IN" dirty="0"/>
              <a:t>education during the postnatal period </a:t>
            </a:r>
            <a:r>
              <a:rPr lang="en-IN" dirty="0" smtClean="0"/>
              <a:t>should cover </a:t>
            </a:r>
            <a:r>
              <a:rPr lang="en-IN" dirty="0"/>
              <a:t>the following broad areas </a:t>
            </a:r>
            <a:r>
              <a:rPr lang="en-IN" dirty="0" smtClean="0"/>
              <a:t>:</a:t>
            </a:r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a) hygiene - personal </a:t>
            </a:r>
            <a:r>
              <a:rPr lang="en-IN" dirty="0" smtClean="0"/>
              <a:t>and environmental </a:t>
            </a:r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b) feeding for mother and </a:t>
            </a:r>
            <a:r>
              <a:rPr lang="en-IN" dirty="0" smtClean="0"/>
              <a:t>infant</a:t>
            </a:r>
          </a:p>
          <a:p>
            <a:pPr marL="0" indent="0">
              <a:buNone/>
            </a:pPr>
            <a:r>
              <a:rPr lang="en-IN" dirty="0" smtClean="0"/>
              <a:t>(c) pregnancy spacing</a:t>
            </a:r>
          </a:p>
          <a:p>
            <a:pPr marL="0" indent="0">
              <a:buNone/>
            </a:pPr>
            <a:r>
              <a:rPr lang="en-IN" smtClean="0"/>
              <a:t>(</a:t>
            </a:r>
            <a:r>
              <a:rPr lang="en-IN" dirty="0"/>
              <a:t>d) importance of health </a:t>
            </a:r>
            <a:r>
              <a:rPr lang="en-IN" dirty="0" smtClean="0"/>
              <a:t>check-up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(e) birth registration.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9948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social paediatr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"/>
            <a:ext cx="8839200" cy="662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maternity 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MCH PROBLE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2707</Words>
  <Application>Microsoft Office PowerPoint</Application>
  <PresentationFormat>On-screen Show (4:3)</PresentationFormat>
  <Paragraphs>196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Preventive medicine in obstetrics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INFECTION</vt:lpstr>
      <vt:lpstr>Slide 12</vt:lpstr>
      <vt:lpstr>Slide 13</vt:lpstr>
      <vt:lpstr>Slide 14</vt:lpstr>
      <vt:lpstr>Slide 15</vt:lpstr>
      <vt:lpstr>PREVENTIVE SERVICES FOR MOTHERS</vt:lpstr>
      <vt:lpstr>Physical examination</vt:lpstr>
      <vt:lpstr>Slide 18</vt:lpstr>
      <vt:lpstr>Slide 19</vt:lpstr>
      <vt:lpstr>Slide 20</vt:lpstr>
      <vt:lpstr>Slide 21</vt:lpstr>
      <vt:lpstr>Abdominal examination</vt:lpstr>
      <vt:lpstr>Slide 23</vt:lpstr>
      <vt:lpstr>Slide 24</vt:lpstr>
      <vt:lpstr>Assessment of gestation age</vt:lpstr>
      <vt:lpstr>Slide 26</vt:lpstr>
      <vt:lpstr>Slide 27</vt:lpstr>
      <vt:lpstr>Interventions and counselling</vt:lpstr>
      <vt:lpstr>RISK APPROACH</vt:lpstr>
      <vt:lpstr>MAINTENANCE OF RECORDS</vt:lpstr>
      <vt:lpstr>HOME VISITS</vt:lpstr>
      <vt:lpstr>Slide 32</vt:lpstr>
      <vt:lpstr>PERSONAL HYGIENE</vt:lpstr>
      <vt:lpstr>DRUGS :</vt:lpstr>
      <vt:lpstr>RADIATION</vt:lpstr>
      <vt:lpstr>WARNING SIGNS</vt:lpstr>
      <vt:lpstr>CHILD CARE</vt:lpstr>
      <vt:lpstr>Slide 38</vt:lpstr>
      <vt:lpstr>Slide 39</vt:lpstr>
      <vt:lpstr>Slide 40</vt:lpstr>
      <vt:lpstr>Slide 41</vt:lpstr>
      <vt:lpstr>Slide 42</vt:lpstr>
      <vt:lpstr>Slide 43</vt:lpstr>
      <vt:lpstr>(4) Mental preparation</vt:lpstr>
      <vt:lpstr>(5) Family planning</vt:lpstr>
      <vt:lpstr>(6) Paediatric component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PSYSCHOLOGICAL</vt:lpstr>
      <vt:lpstr>SOCIAL</vt:lpstr>
      <vt:lpstr>Breast-feeding</vt:lpstr>
      <vt:lpstr>FAMILY PLANNING</vt:lpstr>
      <vt:lpstr>Basic health education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medicine in obstetrics &amp; Paediatrics</dc:title>
  <dc:creator>Ajith.V.S.</dc:creator>
  <cp:lastModifiedBy>Dept. Of CM</cp:lastModifiedBy>
  <cp:revision>78</cp:revision>
  <dcterms:created xsi:type="dcterms:W3CDTF">2006-08-16T00:00:00Z</dcterms:created>
  <dcterms:modified xsi:type="dcterms:W3CDTF">2020-10-29T09:13:58Z</dcterms:modified>
</cp:coreProperties>
</file>